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4"/>
  </p:sldMasterIdLst>
  <p:notesMasterIdLst>
    <p:notesMasterId r:id="rId30"/>
  </p:notesMasterIdLst>
  <p:handoutMasterIdLst>
    <p:handoutMasterId r:id="rId31"/>
  </p:handoutMasterIdLst>
  <p:sldIdLst>
    <p:sldId id="256" r:id="rId5"/>
    <p:sldId id="259" r:id="rId6"/>
    <p:sldId id="296" r:id="rId7"/>
    <p:sldId id="257" r:id="rId8"/>
    <p:sldId id="266" r:id="rId9"/>
    <p:sldId id="281" r:id="rId10"/>
    <p:sldId id="288" r:id="rId11"/>
    <p:sldId id="282" r:id="rId12"/>
    <p:sldId id="283" r:id="rId13"/>
    <p:sldId id="291" r:id="rId14"/>
    <p:sldId id="289" r:id="rId15"/>
    <p:sldId id="293" r:id="rId16"/>
    <p:sldId id="292" r:id="rId17"/>
    <p:sldId id="271" r:id="rId18"/>
    <p:sldId id="274" r:id="rId19"/>
    <p:sldId id="294" r:id="rId20"/>
    <p:sldId id="285" r:id="rId21"/>
    <p:sldId id="290" r:id="rId22"/>
    <p:sldId id="280" r:id="rId23"/>
    <p:sldId id="297" r:id="rId24"/>
    <p:sldId id="270" r:id="rId25"/>
    <p:sldId id="262" r:id="rId26"/>
    <p:sldId id="295" r:id="rId27"/>
    <p:sldId id="273" r:id="rId28"/>
    <p:sldId id="287" r:id="rId29"/>
  </p:sldIdLst>
  <p:sldSz cx="12192000" cy="6858000"/>
  <p:notesSz cx="666908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AB61B6-A98C-48D7-A49D-2A7199872A1F}" v="6" dt="2025-09-16T19:09:22.042"/>
    <p1510:client id="{6D13F863-E208-403F-B7EC-BBCF8770FA83}" v="1" dt="2025-09-17T07:34:46.0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29" autoAdjust="0"/>
    <p:restoredTop sz="93922" autoAdjust="0"/>
  </p:normalViewPr>
  <p:slideViewPr>
    <p:cSldViewPr snapToGrid="0">
      <p:cViewPr varScale="1">
        <p:scale>
          <a:sx n="62" d="100"/>
          <a:sy n="62" d="100"/>
        </p:scale>
        <p:origin x="692"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 Brokenshire" userId="7d086e9e-66e7-4371-b1d4-e2a64606a71c" providerId="ADAL" clId="{6D13F863-E208-403F-B7EC-BBCF8770FA83}"/>
    <pc:docChg chg="addSld modSld">
      <pc:chgData name="E. Brokenshire" userId="7d086e9e-66e7-4371-b1d4-e2a64606a71c" providerId="ADAL" clId="{6D13F863-E208-403F-B7EC-BBCF8770FA83}" dt="2025-09-17T07:34:46.001" v="0"/>
      <pc:docMkLst>
        <pc:docMk/>
      </pc:docMkLst>
      <pc:sldChg chg="add">
        <pc:chgData name="E. Brokenshire" userId="7d086e9e-66e7-4371-b1d4-e2a64606a71c" providerId="ADAL" clId="{6D13F863-E208-403F-B7EC-BBCF8770FA83}" dt="2025-09-17T07:34:46.001" v="0"/>
        <pc:sldMkLst>
          <pc:docMk/>
          <pc:sldMk cId="2818135194" sldId="297"/>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98056"/>
          </a:xfrm>
          <a:prstGeom prst="rect">
            <a:avLst/>
          </a:prstGeom>
        </p:spPr>
        <p:txBody>
          <a:bodyPr vert="horz" lIns="91440" tIns="45720" rIns="91440" bIns="45720" rtlCol="0"/>
          <a:lstStyle>
            <a:lvl1pPr algn="r">
              <a:defRPr sz="1200"/>
            </a:lvl1pPr>
          </a:lstStyle>
          <a:p>
            <a:fld id="{16C5D420-961D-48DC-8ECA-5D4ACD621231}" type="datetimeFigureOut">
              <a:rPr lang="en-GB" smtClean="0"/>
              <a:t>17/09/2025</a:t>
            </a:fld>
            <a:endParaRPr lang="en-GB"/>
          </a:p>
        </p:txBody>
      </p:sp>
      <p:sp>
        <p:nvSpPr>
          <p:cNvPr id="4" name="Footer Placeholder 3"/>
          <p:cNvSpPr>
            <a:spLocks noGrp="1"/>
          </p:cNvSpPr>
          <p:nvPr>
            <p:ph type="ftr" sz="quarter" idx="2"/>
          </p:nvPr>
        </p:nvSpPr>
        <p:spPr>
          <a:xfrm>
            <a:off x="0" y="9428585"/>
            <a:ext cx="2889938"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428585"/>
            <a:ext cx="2889938" cy="498055"/>
          </a:xfrm>
          <a:prstGeom prst="rect">
            <a:avLst/>
          </a:prstGeom>
        </p:spPr>
        <p:txBody>
          <a:bodyPr vert="horz" lIns="91440" tIns="45720" rIns="91440" bIns="45720" rtlCol="0" anchor="b"/>
          <a:lstStyle>
            <a:lvl1pPr algn="r">
              <a:defRPr sz="1200"/>
            </a:lvl1pPr>
          </a:lstStyle>
          <a:p>
            <a:fld id="{356F9ACA-8122-4A86-BA10-29555DBD8EA0}" type="slidenum">
              <a:rPr lang="en-GB" smtClean="0"/>
              <a:t>‹#›</a:t>
            </a:fld>
            <a:endParaRPr lang="en-GB"/>
          </a:p>
        </p:txBody>
      </p:sp>
    </p:spTree>
    <p:extLst>
      <p:ext uri="{BB962C8B-B14F-4D97-AF65-F5344CB8AC3E}">
        <p14:creationId xmlns:p14="http://schemas.microsoft.com/office/powerpoint/2010/main" val="35940538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8056"/>
          </a:xfrm>
          <a:prstGeom prst="rect">
            <a:avLst/>
          </a:prstGeom>
        </p:spPr>
        <p:txBody>
          <a:bodyPr vert="horz" lIns="91440" tIns="45720" rIns="91440" bIns="45720" rtlCol="0"/>
          <a:lstStyle>
            <a:lvl1pPr algn="r">
              <a:defRPr sz="1200"/>
            </a:lvl1pPr>
          </a:lstStyle>
          <a:p>
            <a:fld id="{FB289746-CD94-44CB-8FEA-18EAFAD8AA07}" type="datetimeFigureOut">
              <a:rPr lang="en-GB" smtClean="0"/>
              <a:t>17/09/2025</a:t>
            </a:fld>
            <a:endParaRPr lang="en-GB"/>
          </a:p>
        </p:txBody>
      </p:sp>
      <p:sp>
        <p:nvSpPr>
          <p:cNvPr id="4" name="Slide Image Placeholder 3"/>
          <p:cNvSpPr>
            <a:spLocks noGrp="1" noRot="1" noChangeAspect="1"/>
          </p:cNvSpPr>
          <p:nvPr>
            <p:ph type="sldImg" idx="2"/>
          </p:nvPr>
        </p:nvSpPr>
        <p:spPr>
          <a:xfrm>
            <a:off x="357188" y="1241425"/>
            <a:ext cx="5954712"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77194"/>
            <a:ext cx="533527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5"/>
            <a:ext cx="2889938"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28585"/>
            <a:ext cx="2889938" cy="498055"/>
          </a:xfrm>
          <a:prstGeom prst="rect">
            <a:avLst/>
          </a:prstGeom>
        </p:spPr>
        <p:txBody>
          <a:bodyPr vert="horz" lIns="91440" tIns="45720" rIns="91440" bIns="45720" rtlCol="0" anchor="b"/>
          <a:lstStyle>
            <a:lvl1pPr algn="r">
              <a:defRPr sz="1200"/>
            </a:lvl1pPr>
          </a:lstStyle>
          <a:p>
            <a:fld id="{912AD984-4CBA-49A9-92EF-604BE8A7C4A7}" type="slidenum">
              <a:rPr lang="en-GB" smtClean="0"/>
              <a:t>‹#›</a:t>
            </a:fld>
            <a:endParaRPr lang="en-GB"/>
          </a:p>
        </p:txBody>
      </p:sp>
    </p:spTree>
    <p:extLst>
      <p:ext uri="{BB962C8B-B14F-4D97-AF65-F5344CB8AC3E}">
        <p14:creationId xmlns:p14="http://schemas.microsoft.com/office/powerpoint/2010/main" val="17341052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2AD984-4CBA-49A9-92EF-604BE8A7C4A7}" type="slidenum">
              <a:rPr lang="en-GB" smtClean="0"/>
              <a:t>1</a:t>
            </a:fld>
            <a:endParaRPr lang="en-GB"/>
          </a:p>
        </p:txBody>
      </p:sp>
    </p:spTree>
    <p:extLst>
      <p:ext uri="{BB962C8B-B14F-4D97-AF65-F5344CB8AC3E}">
        <p14:creationId xmlns:p14="http://schemas.microsoft.com/office/powerpoint/2010/main" val="3417776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2AD984-4CBA-49A9-92EF-604BE8A7C4A7}" type="slidenum">
              <a:rPr lang="en-GB" smtClean="0"/>
              <a:t>2</a:t>
            </a:fld>
            <a:endParaRPr lang="en-GB"/>
          </a:p>
        </p:txBody>
      </p:sp>
    </p:spTree>
    <p:extLst>
      <p:ext uri="{BB962C8B-B14F-4D97-AF65-F5344CB8AC3E}">
        <p14:creationId xmlns:p14="http://schemas.microsoft.com/office/powerpoint/2010/main" val="586529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2AD984-4CBA-49A9-92EF-604BE8A7C4A7}" type="slidenum">
              <a:rPr lang="en-GB" smtClean="0"/>
              <a:t>3</a:t>
            </a:fld>
            <a:endParaRPr lang="en-GB"/>
          </a:p>
        </p:txBody>
      </p:sp>
    </p:spTree>
    <p:extLst>
      <p:ext uri="{BB962C8B-B14F-4D97-AF65-F5344CB8AC3E}">
        <p14:creationId xmlns:p14="http://schemas.microsoft.com/office/powerpoint/2010/main" val="763284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separate lessons</a:t>
            </a:r>
          </a:p>
        </p:txBody>
      </p:sp>
      <p:sp>
        <p:nvSpPr>
          <p:cNvPr id="4" name="Slide Number Placeholder 3"/>
          <p:cNvSpPr>
            <a:spLocks noGrp="1"/>
          </p:cNvSpPr>
          <p:nvPr>
            <p:ph type="sldNum" sz="quarter" idx="10"/>
          </p:nvPr>
        </p:nvSpPr>
        <p:spPr/>
        <p:txBody>
          <a:bodyPr/>
          <a:lstStyle/>
          <a:p>
            <a:fld id="{912AD984-4CBA-49A9-92EF-604BE8A7C4A7}" type="slidenum">
              <a:rPr lang="en-GB" smtClean="0"/>
              <a:t>4</a:t>
            </a:fld>
            <a:endParaRPr lang="en-GB"/>
          </a:p>
        </p:txBody>
      </p:sp>
    </p:spTree>
    <p:extLst>
      <p:ext uri="{BB962C8B-B14F-4D97-AF65-F5344CB8AC3E}">
        <p14:creationId xmlns:p14="http://schemas.microsoft.com/office/powerpoint/2010/main" val="36500898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12AD984-4CBA-49A9-92EF-604BE8A7C4A7}" type="slidenum">
              <a:rPr lang="en-GB" smtClean="0"/>
              <a:t>5</a:t>
            </a:fld>
            <a:endParaRPr lang="en-GB"/>
          </a:p>
        </p:txBody>
      </p:sp>
    </p:spTree>
    <p:extLst>
      <p:ext uri="{BB962C8B-B14F-4D97-AF65-F5344CB8AC3E}">
        <p14:creationId xmlns:p14="http://schemas.microsoft.com/office/powerpoint/2010/main" val="2527010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2AD984-4CBA-49A9-92EF-604BE8A7C4A7}" type="slidenum">
              <a:rPr lang="en-GB" smtClean="0"/>
              <a:t>6</a:t>
            </a:fld>
            <a:endParaRPr lang="en-GB"/>
          </a:p>
        </p:txBody>
      </p:sp>
    </p:spTree>
    <p:extLst>
      <p:ext uri="{BB962C8B-B14F-4D97-AF65-F5344CB8AC3E}">
        <p14:creationId xmlns:p14="http://schemas.microsoft.com/office/powerpoint/2010/main" val="238898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2AD984-4CBA-49A9-92EF-604BE8A7C4A7}" type="slidenum">
              <a:rPr lang="en-GB" smtClean="0"/>
              <a:t>7</a:t>
            </a:fld>
            <a:endParaRPr lang="en-GB"/>
          </a:p>
        </p:txBody>
      </p:sp>
    </p:spTree>
    <p:extLst>
      <p:ext uri="{BB962C8B-B14F-4D97-AF65-F5344CB8AC3E}">
        <p14:creationId xmlns:p14="http://schemas.microsoft.com/office/powerpoint/2010/main" val="33317997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2AD984-4CBA-49A9-92EF-604BE8A7C4A7}" type="slidenum">
              <a:rPr lang="en-GB" smtClean="0"/>
              <a:t>8</a:t>
            </a:fld>
            <a:endParaRPr lang="en-GB"/>
          </a:p>
        </p:txBody>
      </p:sp>
    </p:spTree>
    <p:extLst>
      <p:ext uri="{BB962C8B-B14F-4D97-AF65-F5344CB8AC3E}">
        <p14:creationId xmlns:p14="http://schemas.microsoft.com/office/powerpoint/2010/main" val="8259167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2AD984-4CBA-49A9-92EF-604BE8A7C4A7}" type="slidenum">
              <a:rPr lang="en-GB" smtClean="0"/>
              <a:t>9</a:t>
            </a:fld>
            <a:endParaRPr lang="en-GB"/>
          </a:p>
        </p:txBody>
      </p:sp>
    </p:spTree>
    <p:extLst>
      <p:ext uri="{BB962C8B-B14F-4D97-AF65-F5344CB8AC3E}">
        <p14:creationId xmlns:p14="http://schemas.microsoft.com/office/powerpoint/2010/main" val="37955237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2AD984-4CBA-49A9-92EF-604BE8A7C4A7}" type="slidenum">
              <a:rPr lang="en-GB" smtClean="0"/>
              <a:t>10</a:t>
            </a:fld>
            <a:endParaRPr lang="en-GB"/>
          </a:p>
        </p:txBody>
      </p:sp>
    </p:spTree>
    <p:extLst>
      <p:ext uri="{BB962C8B-B14F-4D97-AF65-F5344CB8AC3E}">
        <p14:creationId xmlns:p14="http://schemas.microsoft.com/office/powerpoint/2010/main" val="14756485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 time to be increased throughout the year</a:t>
            </a:r>
          </a:p>
        </p:txBody>
      </p:sp>
      <p:sp>
        <p:nvSpPr>
          <p:cNvPr id="4" name="Slide Number Placeholder 3"/>
          <p:cNvSpPr>
            <a:spLocks noGrp="1"/>
          </p:cNvSpPr>
          <p:nvPr>
            <p:ph type="sldNum" sz="quarter" idx="5"/>
          </p:nvPr>
        </p:nvSpPr>
        <p:spPr/>
        <p:txBody>
          <a:bodyPr/>
          <a:lstStyle/>
          <a:p>
            <a:fld id="{912AD984-4CBA-49A9-92EF-604BE8A7C4A7}" type="slidenum">
              <a:rPr lang="en-GB" smtClean="0"/>
              <a:t>11</a:t>
            </a:fld>
            <a:endParaRPr lang="en-GB"/>
          </a:p>
        </p:txBody>
      </p:sp>
    </p:spTree>
    <p:extLst>
      <p:ext uri="{BB962C8B-B14F-4D97-AF65-F5344CB8AC3E}">
        <p14:creationId xmlns:p14="http://schemas.microsoft.com/office/powerpoint/2010/main" val="11001798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2AD984-4CBA-49A9-92EF-604BE8A7C4A7}" type="slidenum">
              <a:rPr lang="en-GB" smtClean="0"/>
              <a:t>12</a:t>
            </a:fld>
            <a:endParaRPr lang="en-GB"/>
          </a:p>
        </p:txBody>
      </p:sp>
    </p:spTree>
    <p:extLst>
      <p:ext uri="{BB962C8B-B14F-4D97-AF65-F5344CB8AC3E}">
        <p14:creationId xmlns:p14="http://schemas.microsoft.com/office/powerpoint/2010/main" val="30942291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2AD984-4CBA-49A9-92EF-604BE8A7C4A7}" type="slidenum">
              <a:rPr lang="en-GB" smtClean="0"/>
              <a:t>13</a:t>
            </a:fld>
            <a:endParaRPr lang="en-GB"/>
          </a:p>
        </p:txBody>
      </p:sp>
    </p:spTree>
    <p:extLst>
      <p:ext uri="{BB962C8B-B14F-4D97-AF65-F5344CB8AC3E}">
        <p14:creationId xmlns:p14="http://schemas.microsoft.com/office/powerpoint/2010/main" val="35486876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importance of letter formation in reaching ARE</a:t>
            </a:r>
          </a:p>
        </p:txBody>
      </p:sp>
      <p:sp>
        <p:nvSpPr>
          <p:cNvPr id="4" name="Slide Number Placeholder 3"/>
          <p:cNvSpPr>
            <a:spLocks noGrp="1"/>
          </p:cNvSpPr>
          <p:nvPr>
            <p:ph type="sldNum" sz="quarter" idx="5"/>
          </p:nvPr>
        </p:nvSpPr>
        <p:spPr/>
        <p:txBody>
          <a:bodyPr/>
          <a:lstStyle/>
          <a:p>
            <a:fld id="{912AD984-4CBA-49A9-92EF-604BE8A7C4A7}" type="slidenum">
              <a:rPr lang="en-GB" smtClean="0"/>
              <a:t>14</a:t>
            </a:fld>
            <a:endParaRPr lang="en-GB"/>
          </a:p>
        </p:txBody>
      </p:sp>
    </p:spTree>
    <p:extLst>
      <p:ext uri="{BB962C8B-B14F-4D97-AF65-F5344CB8AC3E}">
        <p14:creationId xmlns:p14="http://schemas.microsoft.com/office/powerpoint/2010/main" val="10631939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2AD984-4CBA-49A9-92EF-604BE8A7C4A7}" type="slidenum">
              <a:rPr lang="en-GB" smtClean="0"/>
              <a:t>17</a:t>
            </a:fld>
            <a:endParaRPr lang="en-GB"/>
          </a:p>
        </p:txBody>
      </p:sp>
    </p:spTree>
    <p:extLst>
      <p:ext uri="{BB962C8B-B14F-4D97-AF65-F5344CB8AC3E}">
        <p14:creationId xmlns:p14="http://schemas.microsoft.com/office/powerpoint/2010/main" val="25252940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VC links to be accessed by QR code soon!</a:t>
            </a:r>
          </a:p>
        </p:txBody>
      </p:sp>
      <p:sp>
        <p:nvSpPr>
          <p:cNvPr id="4" name="Slide Number Placeholder 3"/>
          <p:cNvSpPr>
            <a:spLocks noGrp="1"/>
          </p:cNvSpPr>
          <p:nvPr>
            <p:ph type="sldNum" sz="quarter" idx="10"/>
          </p:nvPr>
        </p:nvSpPr>
        <p:spPr/>
        <p:txBody>
          <a:bodyPr/>
          <a:lstStyle/>
          <a:p>
            <a:fld id="{912AD984-4CBA-49A9-92EF-604BE8A7C4A7}" type="slidenum">
              <a:rPr lang="en-GB" smtClean="0"/>
              <a:t>18</a:t>
            </a:fld>
            <a:endParaRPr lang="en-GB"/>
          </a:p>
        </p:txBody>
      </p:sp>
    </p:spTree>
    <p:extLst>
      <p:ext uri="{BB962C8B-B14F-4D97-AF65-F5344CB8AC3E}">
        <p14:creationId xmlns:p14="http://schemas.microsoft.com/office/powerpoint/2010/main" val="36299099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75B6FE3-EE69-45C4-92F9-5ACFF77A678C}" type="slidenum">
              <a:rPr lang="en-GB" smtClean="0"/>
              <a:t>19</a:t>
            </a:fld>
            <a:endParaRPr lang="en-GB"/>
          </a:p>
        </p:txBody>
      </p:sp>
    </p:spTree>
    <p:extLst>
      <p:ext uri="{BB962C8B-B14F-4D97-AF65-F5344CB8AC3E}">
        <p14:creationId xmlns:p14="http://schemas.microsoft.com/office/powerpoint/2010/main" val="26690241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12AD984-4CBA-49A9-92EF-604BE8A7C4A7}" type="slidenum">
              <a:rPr lang="en-GB" smtClean="0"/>
              <a:t>22</a:t>
            </a:fld>
            <a:endParaRPr lang="en-GB"/>
          </a:p>
        </p:txBody>
      </p:sp>
    </p:spTree>
    <p:extLst>
      <p:ext uri="{BB962C8B-B14F-4D97-AF65-F5344CB8AC3E}">
        <p14:creationId xmlns:p14="http://schemas.microsoft.com/office/powerpoint/2010/main" val="40404339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12AD984-4CBA-49A9-92EF-604BE8A7C4A7}" type="slidenum">
              <a:rPr lang="en-GB" smtClean="0"/>
              <a:t>23</a:t>
            </a:fld>
            <a:endParaRPr lang="en-GB"/>
          </a:p>
        </p:txBody>
      </p:sp>
    </p:spTree>
    <p:extLst>
      <p:ext uri="{BB962C8B-B14F-4D97-AF65-F5344CB8AC3E}">
        <p14:creationId xmlns:p14="http://schemas.microsoft.com/office/powerpoint/2010/main" val="8045564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2AD984-4CBA-49A9-92EF-604BE8A7C4A7}" type="slidenum">
              <a:rPr lang="en-GB" smtClean="0"/>
              <a:t>25</a:t>
            </a:fld>
            <a:endParaRPr lang="en-GB"/>
          </a:p>
        </p:txBody>
      </p:sp>
    </p:spTree>
    <p:extLst>
      <p:ext uri="{BB962C8B-B14F-4D97-AF65-F5344CB8AC3E}">
        <p14:creationId xmlns:p14="http://schemas.microsoft.com/office/powerpoint/2010/main" val="3023628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4E519FD-BBD9-4CC4-8856-C1AE6F8FB45B}"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1085094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E519FD-BBD9-4CC4-8856-C1AE6F8FB45B}"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1182888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4E519FD-BBD9-4CC4-8856-C1AE6F8FB45B}"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2998655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4E519FD-BBD9-4CC4-8856-C1AE6F8FB45B}"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419078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E519FD-BBD9-4CC4-8856-C1AE6F8FB45B}" type="datetimeFigureOut">
              <a:rPr lang="en-GB" smtClean="0"/>
              <a:t>17/09/2025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10314594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04E519FD-BBD9-4CC4-8856-C1AE6F8FB45B}" type="datetimeFigureOut">
              <a:rPr lang="en-GB" smtClean="0"/>
              <a:t>17/09/2025</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2806943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4E519FD-BBD9-4CC4-8856-C1AE6F8FB45B}" type="datetimeFigureOut">
              <a:rPr lang="en-GB" smtClean="0"/>
              <a:t>17/09/2025</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39925796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04E519FD-BBD9-4CC4-8856-C1AE6F8FB45B}" type="datetimeFigureOut">
              <a:rPr lang="en-GB" smtClean="0"/>
              <a:t>17/09/2025</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24767936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4E519FD-BBD9-4CC4-8856-C1AE6F8FB45B}"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33330392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4E519FD-BBD9-4CC4-8856-C1AE6F8FB45B}"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3950296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4E519FD-BBD9-4CC4-8856-C1AE6F8FB45B}"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18247883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4E519FD-BBD9-4CC4-8856-C1AE6F8FB45B}"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6378810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4E519FD-BBD9-4CC4-8856-C1AE6F8FB45B}"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32268764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4E519FD-BBD9-4CC4-8856-C1AE6F8FB45B}" type="datetimeFigureOut">
              <a:rPr lang="en-GB" smtClean="0"/>
              <a:t>17/09/2025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15280557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4E519FD-BBD9-4CC4-8856-C1AE6F8FB45B}" type="datetimeFigureOut">
              <a:rPr lang="en-GB" smtClean="0"/>
              <a:t>17/09/2025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38866992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E519FD-BBD9-4CC4-8856-C1AE6F8FB45B}"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27037500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E519FD-BBD9-4CC4-8856-C1AE6F8FB45B}"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3875433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4E519FD-BBD9-4CC4-8856-C1AE6F8FB45B}" type="datetimeFigureOut">
              <a:rPr lang="en-GB" smtClean="0"/>
              <a:t>17/09/2025</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7D408ED4-920B-4FC2-8174-438CA13D77EA}" type="slidenum">
              <a:rPr lang="en-GB" smtClean="0"/>
              <a:t>‹#›</a:t>
            </a:fld>
            <a:endParaRPr lang="en-GB"/>
          </a:p>
        </p:txBody>
      </p:sp>
    </p:spTree>
    <p:extLst>
      <p:ext uri="{BB962C8B-B14F-4D97-AF65-F5344CB8AC3E}">
        <p14:creationId xmlns:p14="http://schemas.microsoft.com/office/powerpoint/2010/main" val="2826138790"/>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png"/><Relationship Id="rId7"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7.pn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068" name="Picture 1030">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69" name="Picture 1032">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070" name="Oval 1034">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71" name="Picture 1036">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72" name="Picture 1038">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073" name="Rectangle 1040">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1061" name="Picture 1030">
            <a:extLst>
              <a:ext uri="{FF2B5EF4-FFF2-40B4-BE49-F238E27FC236}">
                <a16:creationId xmlns:a16="http://schemas.microsoft.com/office/drawing/2014/main" id="{AA085689-791F-4B8F-9F30-12415B97D36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62" name="Picture 1032">
            <a:extLst>
              <a:ext uri="{FF2B5EF4-FFF2-40B4-BE49-F238E27FC236}">
                <a16:creationId xmlns:a16="http://schemas.microsoft.com/office/drawing/2014/main" id="{AA3FED7F-6821-47C0-A464-E9278B24129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063" name="Oval 1034">
            <a:extLst>
              <a:ext uri="{FF2B5EF4-FFF2-40B4-BE49-F238E27FC236}">
                <a16:creationId xmlns:a16="http://schemas.microsoft.com/office/drawing/2014/main" id="{8F54B2FB-3F54-4350-8D1B-F86D677CA7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64" name="Picture 1036">
            <a:extLst>
              <a:ext uri="{FF2B5EF4-FFF2-40B4-BE49-F238E27FC236}">
                <a16:creationId xmlns:a16="http://schemas.microsoft.com/office/drawing/2014/main" id="{561B34F5-88E5-4711-BC16-3005C29AD7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65" name="Picture 1038">
            <a:extLst>
              <a:ext uri="{FF2B5EF4-FFF2-40B4-BE49-F238E27FC236}">
                <a16:creationId xmlns:a16="http://schemas.microsoft.com/office/drawing/2014/main" id="{4F3661D0-2268-4D3E-88BA-0647BCBE33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066" name="Rectangle 1040">
            <a:extLst>
              <a:ext uri="{FF2B5EF4-FFF2-40B4-BE49-F238E27FC236}">
                <a16:creationId xmlns:a16="http://schemas.microsoft.com/office/drawing/2014/main" id="{DDB56DB5-0324-4F79-9AB8-CB18C1DC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1031" name="Picture 1030">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33" name="Picture 1032">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035" name="Oval 1034">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37" name="Picture 1036">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39" name="Picture 1038">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041" name="Rectangle 1040">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3" name="Rectangle 1042">
            <a:extLst>
              <a:ext uri="{FF2B5EF4-FFF2-40B4-BE49-F238E27FC236}">
                <a16:creationId xmlns:a16="http://schemas.microsoft.com/office/drawing/2014/main" id="{B87A2B17-D3E0-4B38-823F-45312C0B36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
            <a:ext cx="12191695" cy="473074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5" name="Rectangle 1044">
            <a:extLst>
              <a:ext uri="{FF2B5EF4-FFF2-40B4-BE49-F238E27FC236}">
                <a16:creationId xmlns:a16="http://schemas.microsoft.com/office/drawing/2014/main" id="{8592A21B-8E82-4396-A130-C7531DF0A9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7" name="Freeform 16">
            <a:extLst>
              <a:ext uri="{FF2B5EF4-FFF2-40B4-BE49-F238E27FC236}">
                <a16:creationId xmlns:a16="http://schemas.microsoft.com/office/drawing/2014/main" id="{ACA9027C-9377-4A86-A639-42BA502ADE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3753695"/>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2">
              <a:alpha val="20000"/>
            </a:schemeClr>
          </a:solidFill>
          <a:ln>
            <a:noFill/>
          </a:ln>
        </p:spPr>
        <p:txBody>
          <a:bodyPr rtlCol="0" anchor="ctr"/>
          <a:lstStyle/>
          <a:p>
            <a:pPr algn="ctr"/>
            <a:endParaRPr lang="en-US">
              <a:solidFill>
                <a:schemeClr val="tx1"/>
              </a:solidFill>
            </a:endParaRPr>
          </a:p>
        </p:txBody>
      </p:sp>
      <p:sp useBgFill="1">
        <p:nvSpPr>
          <p:cNvPr id="1049" name="Freeform 5">
            <a:extLst>
              <a:ext uri="{FF2B5EF4-FFF2-40B4-BE49-F238E27FC236}">
                <a16:creationId xmlns:a16="http://schemas.microsoft.com/office/drawing/2014/main" id="{423EDA5B-B414-4C7C-8CBA-3D9D79973E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4055532"/>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ln>
            <a:noFill/>
          </a:ln>
        </p:spPr>
      </p:sp>
      <p:sp>
        <p:nvSpPr>
          <p:cNvPr id="4" name="Title 3"/>
          <p:cNvSpPr>
            <a:spLocks noGrp="1"/>
          </p:cNvSpPr>
          <p:nvPr>
            <p:ph type="title"/>
          </p:nvPr>
        </p:nvSpPr>
        <p:spPr>
          <a:xfrm>
            <a:off x="7759346" y="1891443"/>
            <a:ext cx="3344020" cy="1778425"/>
          </a:xfrm>
        </p:spPr>
        <p:txBody>
          <a:bodyPr vert="horz" lIns="91440" tIns="45720" rIns="91440" bIns="45720" rtlCol="0" anchor="b">
            <a:noAutofit/>
          </a:bodyPr>
          <a:lstStyle/>
          <a:p>
            <a:pPr>
              <a:lnSpc>
                <a:spcPct val="90000"/>
              </a:lnSpc>
            </a:pPr>
            <a:br>
              <a:rPr lang="en-US" sz="4400" dirty="0">
                <a:solidFill>
                  <a:schemeClr val="bg1"/>
                </a:solidFill>
                <a:latin typeface="Comic Sans MS" panose="030F0702030302020204" pitchFamily="66" charset="0"/>
              </a:rPr>
            </a:br>
            <a:br>
              <a:rPr lang="en-US" sz="4400" dirty="0">
                <a:solidFill>
                  <a:schemeClr val="bg1"/>
                </a:solidFill>
                <a:latin typeface="Comic Sans MS" panose="030F0702030302020204" pitchFamily="66" charset="0"/>
              </a:rPr>
            </a:br>
            <a:br>
              <a:rPr lang="en-US" sz="4400" dirty="0">
                <a:solidFill>
                  <a:schemeClr val="bg1"/>
                </a:solidFill>
                <a:latin typeface="Comic Sans MS" panose="030F0702030302020204" pitchFamily="66" charset="0"/>
              </a:rPr>
            </a:br>
            <a:br>
              <a:rPr lang="en-US" sz="4400" dirty="0">
                <a:solidFill>
                  <a:schemeClr val="bg1"/>
                </a:solidFill>
                <a:latin typeface="Comic Sans MS" panose="030F0702030302020204" pitchFamily="66" charset="0"/>
              </a:rPr>
            </a:br>
            <a:br>
              <a:rPr lang="en-US" sz="4400" dirty="0">
                <a:solidFill>
                  <a:schemeClr val="bg1"/>
                </a:solidFill>
                <a:latin typeface="Comic Sans MS" panose="030F0702030302020204" pitchFamily="66" charset="0"/>
              </a:rPr>
            </a:br>
            <a:br>
              <a:rPr lang="en-US" sz="4400" dirty="0">
                <a:solidFill>
                  <a:schemeClr val="bg1"/>
                </a:solidFill>
                <a:latin typeface="Comic Sans MS" panose="030F0702030302020204" pitchFamily="66" charset="0"/>
              </a:rPr>
            </a:br>
            <a:br>
              <a:rPr lang="en-US" sz="4400" dirty="0">
                <a:solidFill>
                  <a:schemeClr val="bg1"/>
                </a:solidFill>
                <a:latin typeface="Comic Sans MS" panose="030F0702030302020204" pitchFamily="66" charset="0"/>
              </a:rPr>
            </a:br>
            <a:r>
              <a:rPr lang="en-US" sz="4400" dirty="0">
                <a:solidFill>
                  <a:schemeClr val="bg1"/>
                </a:solidFill>
                <a:latin typeface="Comic Sans MS" panose="030F0702030302020204" pitchFamily="66" charset="0"/>
              </a:rPr>
              <a:t>Welcome to Year 2/3</a:t>
            </a:r>
          </a:p>
        </p:txBody>
      </p:sp>
      <p:sp>
        <p:nvSpPr>
          <p:cNvPr id="1074" name="Rectangle 1042">
            <a:extLst>
              <a:ext uri="{FF2B5EF4-FFF2-40B4-BE49-F238E27FC236}">
                <a16:creationId xmlns:a16="http://schemas.microsoft.com/office/drawing/2014/main" id="{CCC86F1E-8E2D-4B0B-BB05-41E8E936CB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6914" y="639905"/>
            <a:ext cx="6915664" cy="55781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Text&#10;&#10;Description automatically generated">
            <a:extLst>
              <a:ext uri="{FF2B5EF4-FFF2-40B4-BE49-F238E27FC236}">
                <a16:creationId xmlns:a16="http://schemas.microsoft.com/office/drawing/2014/main" id="{E43E657A-E58B-46A4-8866-742BED5B9D08}"/>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tretch/>
        </p:blipFill>
        <p:spPr bwMode="auto">
          <a:xfrm>
            <a:off x="955392" y="2176479"/>
            <a:ext cx="6275584" cy="2510235"/>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spTree>
    <p:extLst>
      <p:ext uri="{BB962C8B-B14F-4D97-AF65-F5344CB8AC3E}">
        <p14:creationId xmlns:p14="http://schemas.microsoft.com/office/powerpoint/2010/main" val="405941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85D5AA8-773B-469A-8802-9645A4DC9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75AF42C-C556-454E-B2D3-2C917CB812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3" name="Picture 2">
            <a:extLst>
              <a:ext uri="{FF2B5EF4-FFF2-40B4-BE49-F238E27FC236}">
                <a16:creationId xmlns:a16="http://schemas.microsoft.com/office/drawing/2014/main" id="{F21ECA74-2161-4F16-8FC6-F7E40C8F6940}"/>
              </a:ext>
            </a:extLst>
          </p:cNvPr>
          <p:cNvPicPr>
            <a:picLocks noChangeAspect="1"/>
          </p:cNvPicPr>
          <p:nvPr/>
        </p:nvPicPr>
        <p:blipFill>
          <a:blip r:embed="rId4"/>
          <a:stretch>
            <a:fillRect/>
          </a:stretch>
        </p:blipFill>
        <p:spPr>
          <a:xfrm>
            <a:off x="814006" y="191615"/>
            <a:ext cx="9184894" cy="6474770"/>
          </a:xfrm>
          <a:prstGeom prst="rect">
            <a:avLst/>
          </a:prstGeom>
        </p:spPr>
      </p:pic>
    </p:spTree>
    <p:extLst>
      <p:ext uri="{BB962C8B-B14F-4D97-AF65-F5344CB8AC3E}">
        <p14:creationId xmlns:p14="http://schemas.microsoft.com/office/powerpoint/2010/main" val="25310554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85D5AA8-773B-469A-8802-9645A4DC9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75AF42C-C556-454E-B2D3-2C917CB812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3" name="Picture 2">
            <a:extLst>
              <a:ext uri="{FF2B5EF4-FFF2-40B4-BE49-F238E27FC236}">
                <a16:creationId xmlns:a16="http://schemas.microsoft.com/office/drawing/2014/main" id="{6E4FB260-CCD4-4D85-9DFE-0B8AB10B18F9}"/>
              </a:ext>
            </a:extLst>
          </p:cNvPr>
          <p:cNvPicPr>
            <a:picLocks noChangeAspect="1"/>
          </p:cNvPicPr>
          <p:nvPr/>
        </p:nvPicPr>
        <p:blipFill>
          <a:blip r:embed="rId4"/>
          <a:stretch>
            <a:fillRect/>
          </a:stretch>
        </p:blipFill>
        <p:spPr>
          <a:xfrm>
            <a:off x="739330" y="204692"/>
            <a:ext cx="9277142" cy="6448616"/>
          </a:xfrm>
          <a:prstGeom prst="rect">
            <a:avLst/>
          </a:prstGeom>
        </p:spPr>
      </p:pic>
    </p:spTree>
    <p:extLst>
      <p:ext uri="{BB962C8B-B14F-4D97-AF65-F5344CB8AC3E}">
        <p14:creationId xmlns:p14="http://schemas.microsoft.com/office/powerpoint/2010/main" val="935726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3"/>
          <a:stretch>
            <a:fillRect/>
          </a:stretch>
        </p:blipFill>
        <p:spPr>
          <a:xfrm>
            <a:off x="6091237" y="3424237"/>
            <a:ext cx="9526" cy="9526"/>
          </a:xfrm>
          <a:prstGeom prst="rect">
            <a:avLst/>
          </a:prstGeom>
        </p:spPr>
      </p:pic>
      <p:sp>
        <p:nvSpPr>
          <p:cNvPr id="4" name="Title 1">
            <a:extLst>
              <a:ext uri="{FF2B5EF4-FFF2-40B4-BE49-F238E27FC236}">
                <a16:creationId xmlns:a16="http://schemas.microsoft.com/office/drawing/2014/main" id="{CAA06F01-1864-4D9C-AACC-117E5E7D8747}"/>
              </a:ext>
            </a:extLst>
          </p:cNvPr>
          <p:cNvSpPr>
            <a:spLocks noGrp="1"/>
          </p:cNvSpPr>
          <p:nvPr>
            <p:ph type="title"/>
          </p:nvPr>
        </p:nvSpPr>
        <p:spPr>
          <a:xfrm>
            <a:off x="319659" y="59908"/>
            <a:ext cx="9721650" cy="657927"/>
          </a:xfrm>
        </p:spPr>
        <p:txBody>
          <a:bodyPr/>
          <a:lstStyle/>
          <a:p>
            <a:r>
              <a:rPr lang="en-GB" sz="3600" b="1" u="sng" dirty="0">
                <a:latin typeface="Comic Sans MS" panose="030F0702030302020204" pitchFamily="66" charset="0"/>
              </a:rPr>
              <a:t>Example timetable</a:t>
            </a:r>
          </a:p>
        </p:txBody>
      </p:sp>
      <p:pic>
        <p:nvPicPr>
          <p:cNvPr id="3" name="Picture 2">
            <a:extLst>
              <a:ext uri="{FF2B5EF4-FFF2-40B4-BE49-F238E27FC236}">
                <a16:creationId xmlns:a16="http://schemas.microsoft.com/office/drawing/2014/main" id="{E5D586D9-9CF7-41B9-AA7C-290A8EDE8E05}"/>
              </a:ext>
            </a:extLst>
          </p:cNvPr>
          <p:cNvPicPr>
            <a:picLocks noChangeAspect="1"/>
          </p:cNvPicPr>
          <p:nvPr/>
        </p:nvPicPr>
        <p:blipFill>
          <a:blip r:embed="rId4"/>
          <a:stretch>
            <a:fillRect/>
          </a:stretch>
        </p:blipFill>
        <p:spPr>
          <a:xfrm>
            <a:off x="319658" y="874204"/>
            <a:ext cx="8934069" cy="5703875"/>
          </a:xfrm>
          <a:prstGeom prst="rect">
            <a:avLst/>
          </a:prstGeom>
        </p:spPr>
      </p:pic>
    </p:spTree>
    <p:extLst>
      <p:ext uri="{BB962C8B-B14F-4D97-AF65-F5344CB8AC3E}">
        <p14:creationId xmlns:p14="http://schemas.microsoft.com/office/powerpoint/2010/main" val="3724609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7B6323F-75FD-4FFA-950D-6D013A6DC1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3" name="Picture 12">
            <a:extLst>
              <a:ext uri="{FF2B5EF4-FFF2-40B4-BE49-F238E27FC236}">
                <a16:creationId xmlns:a16="http://schemas.microsoft.com/office/drawing/2014/main" id="{DA2C34EF-101A-44FE-8A31-E0A7F4776AA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5" name="Oval 14">
            <a:extLst>
              <a:ext uri="{FF2B5EF4-FFF2-40B4-BE49-F238E27FC236}">
                <a16:creationId xmlns:a16="http://schemas.microsoft.com/office/drawing/2014/main" id="{5C86EC89-02DB-4384-8A63-0EFFEFD1B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7" name="Picture 16">
            <a:extLst>
              <a:ext uri="{FF2B5EF4-FFF2-40B4-BE49-F238E27FC236}">
                <a16:creationId xmlns:a16="http://schemas.microsoft.com/office/drawing/2014/main" id="{54BB1565-EB36-4D75-8888-72796286DC1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9" name="Picture 18">
            <a:extLst>
              <a:ext uri="{FF2B5EF4-FFF2-40B4-BE49-F238E27FC236}">
                <a16:creationId xmlns:a16="http://schemas.microsoft.com/office/drawing/2014/main" id="{871DF8C3-722E-49D1-87D5-E0FB1D64093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1" name="Rectangle 20">
            <a:extLst>
              <a:ext uri="{FF2B5EF4-FFF2-40B4-BE49-F238E27FC236}">
                <a16:creationId xmlns:a16="http://schemas.microsoft.com/office/drawing/2014/main" id="{93E59372-1F66-480B-ADD0-8000A0547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3" name="Freeform 23">
            <a:extLst>
              <a:ext uri="{FF2B5EF4-FFF2-40B4-BE49-F238E27FC236}">
                <a16:creationId xmlns:a16="http://schemas.microsoft.com/office/drawing/2014/main" id="{CE19B044-213B-4670-997D-10A1AF256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25" name="Freeform 5">
            <a:extLst>
              <a:ext uri="{FF2B5EF4-FFF2-40B4-BE49-F238E27FC236}">
                <a16:creationId xmlns:a16="http://schemas.microsoft.com/office/drawing/2014/main" id="{4D0C6EAC-4CF1-4405-BB7A-D6E48E7DE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450577"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27" name="Rectangle 26">
            <a:extLst>
              <a:ext uri="{FF2B5EF4-FFF2-40B4-BE49-F238E27FC236}">
                <a16:creationId xmlns:a16="http://schemas.microsoft.com/office/drawing/2014/main" id="{2EF858D7-84ED-4C7D-B0EB-77866DA2D9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4411" y="0"/>
            <a:ext cx="609800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CC33BF1-9679-445D-8B64-ACF5D2D9F107}"/>
              </a:ext>
            </a:extLst>
          </p:cNvPr>
          <p:cNvPicPr>
            <a:picLocks noChangeAspect="1"/>
          </p:cNvPicPr>
          <p:nvPr/>
        </p:nvPicPr>
        <p:blipFill>
          <a:blip r:embed="rId8"/>
          <a:stretch>
            <a:fillRect/>
          </a:stretch>
        </p:blipFill>
        <p:spPr>
          <a:xfrm>
            <a:off x="5902435" y="485873"/>
            <a:ext cx="4193954" cy="5886254"/>
          </a:xfrm>
          <a:prstGeom prst="rect">
            <a:avLst/>
          </a:prstGeom>
          <a:effectLst/>
        </p:spPr>
      </p:pic>
      <p:sp>
        <p:nvSpPr>
          <p:cNvPr id="29" name="Rectangle 28">
            <a:extLst>
              <a:ext uri="{FF2B5EF4-FFF2-40B4-BE49-F238E27FC236}">
                <a16:creationId xmlns:a16="http://schemas.microsoft.com/office/drawing/2014/main" id="{DD88D366-AA6E-40A4-A229-24A7DC2CCC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TextBox 2"/>
          <p:cNvSpPr txBox="1"/>
          <p:nvPr/>
        </p:nvSpPr>
        <p:spPr>
          <a:xfrm>
            <a:off x="261972" y="1854820"/>
            <a:ext cx="4876455" cy="4195481"/>
          </a:xfrm>
          <a:prstGeom prst="rect">
            <a:avLst/>
          </a:prstGeom>
        </p:spPr>
        <p:txBody>
          <a:bodyPr vert="horz" lIns="91440" tIns="45720" rIns="91440" bIns="45720" rtlCol="0">
            <a:normAutofit/>
          </a:bodyPr>
          <a:lstStyle/>
          <a:p>
            <a:pPr defTabSz="457200">
              <a:spcBef>
                <a:spcPts val="1000"/>
              </a:spcBef>
              <a:buClr>
                <a:schemeClr val="accent1"/>
              </a:buClr>
              <a:buSzPct val="80000"/>
              <a:buFont typeface="Wingdings 3" charset="2"/>
              <a:buChar char=""/>
            </a:pPr>
            <a:r>
              <a:rPr lang="en-US" sz="2800" dirty="0">
                <a:latin typeface="Comic Sans MS" panose="030F0702030302020204" pitchFamily="66" charset="0"/>
                <a:ea typeface="+mj-ea"/>
                <a:cs typeface="+mj-cs"/>
              </a:rPr>
              <a:t>Teach skills for reading and writing</a:t>
            </a:r>
          </a:p>
          <a:p>
            <a:pPr defTabSz="457200">
              <a:spcBef>
                <a:spcPts val="1000"/>
              </a:spcBef>
              <a:buClr>
                <a:schemeClr val="accent1"/>
              </a:buClr>
              <a:buSzPct val="80000"/>
              <a:buFont typeface="Wingdings 3" charset="2"/>
              <a:buChar char=""/>
            </a:pPr>
            <a:r>
              <a:rPr lang="en-US" sz="2800" dirty="0">
                <a:latin typeface="Comic Sans MS" panose="030F0702030302020204" pitchFamily="66" charset="0"/>
                <a:ea typeface="+mj-ea"/>
                <a:cs typeface="+mj-cs"/>
              </a:rPr>
              <a:t>Daily 45 minute sessions</a:t>
            </a:r>
          </a:p>
          <a:p>
            <a:pPr defTabSz="457200">
              <a:spcBef>
                <a:spcPts val="1000"/>
              </a:spcBef>
              <a:buClr>
                <a:schemeClr val="accent1"/>
              </a:buClr>
              <a:buSzPct val="80000"/>
              <a:buFont typeface="Wingdings 3" charset="2"/>
              <a:buChar char=""/>
            </a:pPr>
            <a:r>
              <a:rPr lang="en-US" sz="2800" dirty="0">
                <a:latin typeface="Comic Sans MS" panose="030F0702030302020204" pitchFamily="66" charset="0"/>
                <a:ea typeface="+mj-ea"/>
                <a:cs typeface="+mj-cs"/>
              </a:rPr>
              <a:t>Grouped across KS1 (Foundation to be included later in the year)</a:t>
            </a:r>
          </a:p>
          <a:p>
            <a:pPr defTabSz="457200">
              <a:spcBef>
                <a:spcPts val="1000"/>
              </a:spcBef>
              <a:buClr>
                <a:schemeClr val="accent1"/>
              </a:buClr>
              <a:buSzPct val="80000"/>
              <a:buFont typeface="Wingdings 3" charset="2"/>
              <a:buChar char=""/>
            </a:pPr>
            <a:r>
              <a:rPr lang="en-US" sz="2800" dirty="0">
                <a:latin typeface="Comic Sans MS" panose="030F0702030302020204" pitchFamily="66" charset="0"/>
                <a:ea typeface="+mj-ea"/>
                <a:cs typeface="+mj-cs"/>
              </a:rPr>
              <a:t>Taught in small groups</a:t>
            </a:r>
          </a:p>
          <a:p>
            <a:pPr defTabSz="457200">
              <a:spcBef>
                <a:spcPts val="1000"/>
              </a:spcBef>
              <a:buClr>
                <a:schemeClr val="accent1"/>
              </a:buClr>
              <a:buSzPct val="80000"/>
              <a:buFont typeface="Wingdings 3" charset="2"/>
              <a:buChar char=""/>
            </a:pPr>
            <a:endParaRPr lang="en-US" dirty="0">
              <a:latin typeface="Comic Sans MS" panose="030F0702030302020204" pitchFamily="66" charset="0"/>
              <a:ea typeface="+mj-ea"/>
              <a:cs typeface="+mj-cs"/>
            </a:endParaRPr>
          </a:p>
        </p:txBody>
      </p:sp>
      <p:pic>
        <p:nvPicPr>
          <p:cNvPr id="18" name="Picture 17">
            <a:extLst>
              <a:ext uri="{FF2B5EF4-FFF2-40B4-BE49-F238E27FC236}">
                <a16:creationId xmlns:a16="http://schemas.microsoft.com/office/drawing/2014/main" id="{49273935-57EE-481C-B14F-62BA8B707EE2}"/>
              </a:ext>
            </a:extLst>
          </p:cNvPr>
          <p:cNvPicPr>
            <a:picLocks noChangeAspect="1"/>
          </p:cNvPicPr>
          <p:nvPr/>
        </p:nvPicPr>
        <p:blipFill>
          <a:blip r:embed="rId9"/>
          <a:stretch>
            <a:fillRect/>
          </a:stretch>
        </p:blipFill>
        <p:spPr>
          <a:xfrm>
            <a:off x="874594" y="205295"/>
            <a:ext cx="3063054" cy="1194506"/>
          </a:xfrm>
          <a:prstGeom prst="rect">
            <a:avLst/>
          </a:prstGeom>
        </p:spPr>
      </p:pic>
    </p:spTree>
    <p:extLst>
      <p:ext uri="{BB962C8B-B14F-4D97-AF65-F5344CB8AC3E}">
        <p14:creationId xmlns:p14="http://schemas.microsoft.com/office/powerpoint/2010/main" val="41939073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9" name="Rectangle 18">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1" name="Freeform 7">
            <a:extLst>
              <a:ext uri="{FF2B5EF4-FFF2-40B4-BE49-F238E27FC236}">
                <a16:creationId xmlns:a16="http://schemas.microsoft.com/office/drawing/2014/main" id="{DD540830-1D5B-4124-AD19-E95C33AC23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vert="horz" lIns="91440" tIns="45720" rIns="91440" bIns="45720" rtlCol="0" anchor="t">
            <a:normAutofit/>
          </a:bodyPr>
          <a:lstStyle/>
          <a:p>
            <a:r>
              <a:rPr lang="en-US" u="sng" dirty="0">
                <a:latin typeface="Comic Sans MS" panose="030F0702030302020204" pitchFamily="66" charset="0"/>
              </a:rPr>
              <a:t>Reading Books – Book Bag Books</a:t>
            </a:r>
          </a:p>
        </p:txBody>
      </p:sp>
      <p:sp>
        <p:nvSpPr>
          <p:cNvPr id="23" name="Rectangle 22">
            <a:extLst>
              <a:ext uri="{FF2B5EF4-FFF2-40B4-BE49-F238E27FC236}">
                <a16:creationId xmlns:a16="http://schemas.microsoft.com/office/drawing/2014/main" id="{8B1928F0-389D-4382-8440-F6150A01C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5">
            <a:extLst>
              <a:ext uri="{FF2B5EF4-FFF2-40B4-BE49-F238E27FC236}">
                <a16:creationId xmlns:a16="http://schemas.microsoft.com/office/drawing/2014/main" id="{DF9B0FBD-51D8-4E3C-9E78-429AE66768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pic>
        <p:nvPicPr>
          <p:cNvPr id="4" name="Picture 3">
            <a:extLst>
              <a:ext uri="{FF2B5EF4-FFF2-40B4-BE49-F238E27FC236}">
                <a16:creationId xmlns:a16="http://schemas.microsoft.com/office/drawing/2014/main" id="{FF0F2901-39F3-4F0A-98E6-2BCAB9C1DB90}"/>
              </a:ext>
            </a:extLst>
          </p:cNvPr>
          <p:cNvPicPr>
            <a:picLocks noChangeAspect="1"/>
          </p:cNvPicPr>
          <p:nvPr/>
        </p:nvPicPr>
        <p:blipFill>
          <a:blip r:embed="rId8"/>
          <a:stretch>
            <a:fillRect/>
          </a:stretch>
        </p:blipFill>
        <p:spPr>
          <a:xfrm>
            <a:off x="380956" y="2875265"/>
            <a:ext cx="4037013" cy="2836002"/>
          </a:xfrm>
          <a:prstGeom prst="rect">
            <a:avLst/>
          </a:prstGeom>
          <a:effectLst/>
        </p:spPr>
      </p:pic>
      <p:sp>
        <p:nvSpPr>
          <p:cNvPr id="3" name="TextBox 2"/>
          <p:cNvSpPr txBox="1"/>
          <p:nvPr/>
        </p:nvSpPr>
        <p:spPr>
          <a:xfrm>
            <a:off x="5066692" y="2548281"/>
            <a:ext cx="6477003" cy="3658689"/>
          </a:xfrm>
          <a:prstGeom prst="rect">
            <a:avLst/>
          </a:prstGeom>
        </p:spPr>
        <p:txBody>
          <a:bodyPr vert="horz" lIns="91440" tIns="45720" rIns="91440" bIns="45720" rtlCol="0">
            <a:normAutofit fontScale="92500"/>
          </a:bodyPr>
          <a:lstStyle/>
          <a:p>
            <a:pPr defTabSz="457200">
              <a:spcBef>
                <a:spcPts val="1000"/>
              </a:spcBef>
              <a:buClr>
                <a:schemeClr val="accent1"/>
              </a:buClr>
              <a:buSzPct val="80000"/>
              <a:buFont typeface="Wingdings 3" charset="2"/>
              <a:buChar char=""/>
            </a:pPr>
            <a:r>
              <a:rPr lang="en-US" sz="2800" dirty="0">
                <a:solidFill>
                  <a:schemeClr val="bg1"/>
                </a:solidFill>
                <a:latin typeface="Comic Sans MS" panose="030F0702030302020204" pitchFamily="66" charset="0"/>
                <a:ea typeface="+mj-ea"/>
                <a:cs typeface="+mj-cs"/>
              </a:rPr>
              <a:t>These will be explicitly linked to your child’s RWI group and will be the same </a:t>
            </a:r>
            <a:r>
              <a:rPr lang="en-US" sz="2800" dirty="0" err="1">
                <a:solidFill>
                  <a:schemeClr val="bg1"/>
                </a:solidFill>
                <a:latin typeface="Comic Sans MS" panose="030F0702030302020204" pitchFamily="66" charset="0"/>
                <a:ea typeface="+mj-ea"/>
                <a:cs typeface="+mj-cs"/>
              </a:rPr>
              <a:t>colour</a:t>
            </a:r>
            <a:r>
              <a:rPr lang="en-US" sz="2800" dirty="0">
                <a:solidFill>
                  <a:schemeClr val="bg1"/>
                </a:solidFill>
                <a:latin typeface="Comic Sans MS" panose="030F0702030302020204" pitchFamily="66" charset="0"/>
                <a:ea typeface="+mj-ea"/>
                <a:cs typeface="+mj-cs"/>
              </a:rPr>
              <a:t> as their group in school.</a:t>
            </a:r>
          </a:p>
          <a:p>
            <a:pPr defTabSz="457200">
              <a:spcBef>
                <a:spcPts val="1000"/>
              </a:spcBef>
              <a:buClr>
                <a:schemeClr val="accent1"/>
              </a:buClr>
              <a:buSzPct val="80000"/>
              <a:buFont typeface="Wingdings 3" charset="2"/>
              <a:buChar char=""/>
            </a:pPr>
            <a:r>
              <a:rPr lang="en-US" sz="2800" dirty="0">
                <a:solidFill>
                  <a:schemeClr val="bg1"/>
                </a:solidFill>
                <a:latin typeface="Comic Sans MS" panose="030F0702030302020204" pitchFamily="66" charset="0"/>
                <a:ea typeface="+mj-ea"/>
                <a:cs typeface="+mj-cs"/>
              </a:rPr>
              <a:t>Books will build upon learning in school.</a:t>
            </a:r>
          </a:p>
          <a:p>
            <a:pPr defTabSz="457200">
              <a:spcBef>
                <a:spcPts val="1000"/>
              </a:spcBef>
              <a:buClr>
                <a:schemeClr val="accent1"/>
              </a:buClr>
              <a:buSzPct val="80000"/>
              <a:buFont typeface="Wingdings 3" charset="2"/>
              <a:buChar char=""/>
            </a:pPr>
            <a:r>
              <a:rPr lang="en-US" sz="2800" dirty="0">
                <a:solidFill>
                  <a:schemeClr val="bg1"/>
                </a:solidFill>
                <a:latin typeface="Comic Sans MS" panose="030F0702030302020204" pitchFamily="66" charset="0"/>
                <a:ea typeface="+mj-ea"/>
                <a:cs typeface="+mj-cs"/>
              </a:rPr>
              <a:t>They are  given out after the first read in school – they are signed in and out by each reading teacher.</a:t>
            </a:r>
          </a:p>
        </p:txBody>
      </p:sp>
    </p:spTree>
    <p:extLst>
      <p:ext uri="{BB962C8B-B14F-4D97-AF65-F5344CB8AC3E}">
        <p14:creationId xmlns:p14="http://schemas.microsoft.com/office/powerpoint/2010/main" val="1122546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4" name="Picture 33">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6" name="Oval 35">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38" name="Picture 37">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0" name="Picture 39">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42" name="Rectangle 41">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4" name="Freeform 7">
            <a:extLst>
              <a:ext uri="{FF2B5EF4-FFF2-40B4-BE49-F238E27FC236}">
                <a16:creationId xmlns:a16="http://schemas.microsoft.com/office/drawing/2014/main" id="{0A01F2A2-AEDD-47DC-AFB5-B97CEB9A5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vert="horz" lIns="91440" tIns="45720" rIns="91440" bIns="45720" rtlCol="0" anchor="t">
            <a:normAutofit/>
          </a:bodyPr>
          <a:lstStyle/>
          <a:p>
            <a:r>
              <a:rPr lang="en-US" u="sng" dirty="0">
                <a:latin typeface="Comic Sans MS" panose="030F0702030302020204" pitchFamily="66" charset="0"/>
              </a:rPr>
              <a:t>Reading Books – Extra book</a:t>
            </a:r>
            <a:endParaRPr lang="en-US" dirty="0">
              <a:latin typeface="Comic Sans MS" panose="030F0702030302020204" pitchFamily="66" charset="0"/>
            </a:endParaRPr>
          </a:p>
        </p:txBody>
      </p:sp>
      <p:sp>
        <p:nvSpPr>
          <p:cNvPr id="46" name="Rectangle 45">
            <a:extLst>
              <a:ext uri="{FF2B5EF4-FFF2-40B4-BE49-F238E27FC236}">
                <a16:creationId xmlns:a16="http://schemas.microsoft.com/office/drawing/2014/main" id="{DB5AF5F3-AD0A-4EFA-854A-47C780F26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5">
            <a:extLst>
              <a:ext uri="{FF2B5EF4-FFF2-40B4-BE49-F238E27FC236}">
                <a16:creationId xmlns:a16="http://schemas.microsoft.com/office/drawing/2014/main" id="{1E3D6D6C-E192-4135-B1DB-17C71EEBC9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3" name="TextBox 2"/>
          <p:cNvSpPr txBox="1"/>
          <p:nvPr/>
        </p:nvSpPr>
        <p:spPr>
          <a:xfrm>
            <a:off x="449548" y="2551008"/>
            <a:ext cx="6266881" cy="3815943"/>
          </a:xfrm>
          <a:prstGeom prst="rect">
            <a:avLst/>
          </a:prstGeom>
        </p:spPr>
        <p:txBody>
          <a:bodyPr vert="horz" lIns="91440" tIns="45720" rIns="91440" bIns="45720" rtlCol="0">
            <a:normAutofit/>
          </a:bodyPr>
          <a:lstStyle/>
          <a:p>
            <a:pPr marL="457200" indent="-457200" defTabSz="457200">
              <a:spcBef>
                <a:spcPts val="1000"/>
              </a:spcBef>
              <a:buClr>
                <a:schemeClr val="accent1"/>
              </a:buClr>
              <a:buSzPct val="80000"/>
              <a:buFont typeface="Arial" panose="020B0604020202020204" pitchFamily="34" charset="0"/>
              <a:buChar char="•"/>
            </a:pPr>
            <a:r>
              <a:rPr lang="en-US" sz="2800" dirty="0">
                <a:solidFill>
                  <a:schemeClr val="bg1"/>
                </a:solidFill>
                <a:latin typeface="Comic Sans MS" panose="030F0702030302020204" pitchFamily="66" charset="0"/>
                <a:ea typeface="+mj-ea"/>
                <a:cs typeface="+mj-cs"/>
              </a:rPr>
              <a:t>Additional book </a:t>
            </a:r>
          </a:p>
          <a:p>
            <a:pPr marL="457200" indent="-457200" defTabSz="457200">
              <a:spcBef>
                <a:spcPts val="1000"/>
              </a:spcBef>
              <a:buClr>
                <a:schemeClr val="accent1"/>
              </a:buClr>
              <a:buSzPct val="80000"/>
              <a:buFont typeface="Arial" panose="020B0604020202020204" pitchFamily="34" charset="0"/>
              <a:buChar char="•"/>
            </a:pPr>
            <a:r>
              <a:rPr lang="en-US" sz="2800" dirty="0">
                <a:solidFill>
                  <a:schemeClr val="bg1"/>
                </a:solidFill>
                <a:latin typeface="Comic Sans MS" panose="030F0702030302020204" pitchFamily="66" charset="0"/>
                <a:ea typeface="+mj-ea"/>
                <a:cs typeface="+mj-cs"/>
              </a:rPr>
              <a:t>After the third read, your child’s RWI teacher will allocate a book and quiz. They would have been practicing this book in class and by this point, the children have developed their fluency and expression. </a:t>
            </a:r>
          </a:p>
        </p:txBody>
      </p:sp>
      <p:pic>
        <p:nvPicPr>
          <p:cNvPr id="5" name="Picture 4">
            <a:extLst>
              <a:ext uri="{FF2B5EF4-FFF2-40B4-BE49-F238E27FC236}">
                <a16:creationId xmlns:a16="http://schemas.microsoft.com/office/drawing/2014/main" id="{D574218A-EB21-406A-B7D9-4E74842C9F51}"/>
              </a:ext>
            </a:extLst>
          </p:cNvPr>
          <p:cNvPicPr>
            <a:picLocks noChangeAspect="1"/>
          </p:cNvPicPr>
          <p:nvPr/>
        </p:nvPicPr>
        <p:blipFill>
          <a:blip r:embed="rId8"/>
          <a:stretch>
            <a:fillRect/>
          </a:stretch>
        </p:blipFill>
        <p:spPr>
          <a:xfrm>
            <a:off x="8234973" y="3067294"/>
            <a:ext cx="3158409" cy="2209638"/>
          </a:xfrm>
          <a:prstGeom prst="rect">
            <a:avLst/>
          </a:prstGeom>
        </p:spPr>
      </p:pic>
    </p:spTree>
    <p:extLst>
      <p:ext uri="{BB962C8B-B14F-4D97-AF65-F5344CB8AC3E}">
        <p14:creationId xmlns:p14="http://schemas.microsoft.com/office/powerpoint/2010/main" val="3022672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30" name="Picture 29">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2" name="Picture 31">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4" name="Oval 33">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36" name="Picture 35">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8" name="Picture 37">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40" name="Rectangle 39">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91925" y="1325880"/>
            <a:ext cx="3352375" cy="3066507"/>
          </a:xfrm>
        </p:spPr>
        <p:txBody>
          <a:bodyPr vert="horz" lIns="91440" tIns="45720" rIns="91440" bIns="45720" rtlCol="0" anchor="b">
            <a:normAutofit/>
          </a:bodyPr>
          <a:lstStyle/>
          <a:p>
            <a:pPr>
              <a:lnSpc>
                <a:spcPct val="90000"/>
              </a:lnSpc>
            </a:pPr>
            <a:r>
              <a:rPr lang="en-US" sz="5400" dirty="0">
                <a:latin typeface="Comic Sans MS" panose="030F0702030302020204" pitchFamily="66" charset="0"/>
              </a:rPr>
              <a:t>Reading groups and </a:t>
            </a:r>
            <a:r>
              <a:rPr lang="en-US" sz="5400" dirty="0" err="1">
                <a:latin typeface="Comic Sans MS" panose="030F0702030302020204" pitchFamily="66" charset="0"/>
              </a:rPr>
              <a:t>colours</a:t>
            </a:r>
            <a:endParaRPr lang="en-US" sz="5400" dirty="0">
              <a:latin typeface="Comic Sans MS" panose="030F0702030302020204" pitchFamily="66" charset="0"/>
            </a:endParaRPr>
          </a:p>
        </p:txBody>
      </p:sp>
      <p:sp>
        <p:nvSpPr>
          <p:cNvPr id="42" name="Rectangle 41">
            <a:extLst>
              <a:ext uri="{FF2B5EF4-FFF2-40B4-BE49-F238E27FC236}">
                <a16:creationId xmlns:a16="http://schemas.microsoft.com/office/drawing/2014/main" id="{4C1E981B-F06E-48B4-9275-F4B261AFCA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15712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36">
            <a:extLst>
              <a:ext uri="{FF2B5EF4-FFF2-40B4-BE49-F238E27FC236}">
                <a16:creationId xmlns:a16="http://schemas.microsoft.com/office/drawing/2014/main" id="{312E2C24-0CD2-4071-8CE2-B059993A99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463681"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46" name="Freeform 5">
            <a:extLst>
              <a:ext uri="{FF2B5EF4-FFF2-40B4-BE49-F238E27FC236}">
                <a16:creationId xmlns:a16="http://schemas.microsoft.com/office/drawing/2014/main" id="{24F1DC13-C830-4B86-A9C6-927F5C55D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5400000" flipH="1">
            <a:off x="3708596"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pic>
        <p:nvPicPr>
          <p:cNvPr id="7" name="Picture 6">
            <a:extLst>
              <a:ext uri="{FF2B5EF4-FFF2-40B4-BE49-F238E27FC236}">
                <a16:creationId xmlns:a16="http://schemas.microsoft.com/office/drawing/2014/main" id="{D7779853-6398-9C64-3E1B-5D72EC9166EF}"/>
              </a:ext>
            </a:extLst>
          </p:cNvPr>
          <p:cNvPicPr>
            <a:picLocks noChangeAspect="1"/>
          </p:cNvPicPr>
          <p:nvPr/>
        </p:nvPicPr>
        <p:blipFill>
          <a:blip r:embed="rId8"/>
          <a:stretch>
            <a:fillRect/>
          </a:stretch>
        </p:blipFill>
        <p:spPr>
          <a:xfrm>
            <a:off x="643854" y="685353"/>
            <a:ext cx="6270662" cy="5486828"/>
          </a:xfrm>
          <a:prstGeom prst="rect">
            <a:avLst/>
          </a:prstGeom>
          <a:effectLst/>
        </p:spPr>
      </p:pic>
    </p:spTree>
    <p:extLst>
      <p:ext uri="{BB962C8B-B14F-4D97-AF65-F5344CB8AC3E}">
        <p14:creationId xmlns:p14="http://schemas.microsoft.com/office/powerpoint/2010/main" val="12040475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31" name="Picture 30">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3" name="Picture 32">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5" name="Oval 34">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37" name="Picture 36">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9" name="Picture 38">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41" name="Rectangle 40">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3" name="Freeform 7">
            <a:extLst>
              <a:ext uri="{FF2B5EF4-FFF2-40B4-BE49-F238E27FC236}">
                <a16:creationId xmlns:a16="http://schemas.microsoft.com/office/drawing/2014/main" id="{C807F40B-215E-4016-86B5-D8D5B7CF7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vert="horz" lIns="91440" tIns="45720" rIns="91440" bIns="45720" rtlCol="0" anchor="t">
            <a:normAutofit/>
          </a:bodyPr>
          <a:lstStyle/>
          <a:p>
            <a:r>
              <a:rPr lang="en-US" dirty="0">
                <a:latin typeface="Comic Sans MS" panose="030F0702030302020204" pitchFamily="66" charset="0"/>
              </a:rPr>
              <a:t>Reading</a:t>
            </a:r>
          </a:p>
        </p:txBody>
      </p:sp>
      <p:sp>
        <p:nvSpPr>
          <p:cNvPr id="45" name="Rectangle 44">
            <a:extLst>
              <a:ext uri="{FF2B5EF4-FFF2-40B4-BE49-F238E27FC236}">
                <a16:creationId xmlns:a16="http://schemas.microsoft.com/office/drawing/2014/main" id="{399666CB-33C7-4715-9945-0656084445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5">
            <a:extLst>
              <a:ext uri="{FF2B5EF4-FFF2-40B4-BE49-F238E27FC236}">
                <a16:creationId xmlns:a16="http://schemas.microsoft.com/office/drawing/2014/main" id="{AB134A2B-B40D-404D-89C2-5D5ED1106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5" name="TextBox 4"/>
          <p:cNvSpPr txBox="1"/>
          <p:nvPr/>
        </p:nvSpPr>
        <p:spPr>
          <a:xfrm>
            <a:off x="3557691" y="2851335"/>
            <a:ext cx="7960706" cy="3658689"/>
          </a:xfrm>
          <a:prstGeom prst="rect">
            <a:avLst/>
          </a:prstGeom>
        </p:spPr>
        <p:txBody>
          <a:bodyPr vert="horz" lIns="91440" tIns="45720" rIns="91440" bIns="45720" rtlCol="0">
            <a:normAutofit/>
          </a:bodyPr>
          <a:lstStyle/>
          <a:p>
            <a:pPr defTabSz="457200">
              <a:spcBef>
                <a:spcPts val="1000"/>
              </a:spcBef>
              <a:buClr>
                <a:schemeClr val="accent1"/>
              </a:buClr>
              <a:buSzPct val="80000"/>
              <a:buFont typeface="Wingdings 3" charset="2"/>
              <a:buChar char=""/>
            </a:pPr>
            <a:r>
              <a:rPr lang="en-US" dirty="0">
                <a:solidFill>
                  <a:schemeClr val="bg1"/>
                </a:solidFill>
                <a:latin typeface="Comic Sans MS" panose="030F0702030302020204" pitchFamily="66" charset="0"/>
                <a:ea typeface="+mj-ea"/>
                <a:cs typeface="+mj-cs"/>
              </a:rPr>
              <a:t>     2/3 forms of reading:</a:t>
            </a:r>
          </a:p>
          <a:p>
            <a:pPr marL="457200" indent="-457200" defTabSz="457200">
              <a:spcBef>
                <a:spcPts val="1000"/>
              </a:spcBef>
              <a:buClr>
                <a:schemeClr val="accent1"/>
              </a:buClr>
              <a:buSzPct val="80000"/>
              <a:buFont typeface="Wingdings 3" charset="2"/>
              <a:buChar char=""/>
            </a:pPr>
            <a:r>
              <a:rPr lang="en-US" dirty="0">
                <a:solidFill>
                  <a:schemeClr val="bg1"/>
                </a:solidFill>
                <a:latin typeface="Comic Sans MS" panose="030F0702030302020204" pitchFamily="66" charset="0"/>
                <a:ea typeface="+mj-ea"/>
                <a:cs typeface="+mj-cs"/>
              </a:rPr>
              <a:t>Book Bag Book (changed by RWI teacher) OR Accelerated Reader (information to follow)</a:t>
            </a:r>
            <a:endParaRPr lang="en-US" dirty="0">
              <a:solidFill>
                <a:srgbClr val="FF0000"/>
              </a:solidFill>
              <a:latin typeface="Comic Sans MS" panose="030F0702030302020204" pitchFamily="66" charset="0"/>
              <a:ea typeface="+mj-ea"/>
              <a:cs typeface="+mj-cs"/>
            </a:endParaRPr>
          </a:p>
          <a:p>
            <a:pPr marL="457200" indent="-457200" defTabSz="457200">
              <a:spcBef>
                <a:spcPts val="1000"/>
              </a:spcBef>
              <a:buClr>
                <a:schemeClr val="accent1"/>
              </a:buClr>
              <a:buSzPct val="80000"/>
              <a:buFont typeface="Wingdings 3" charset="2"/>
              <a:buChar char=""/>
            </a:pPr>
            <a:r>
              <a:rPr lang="en-US" dirty="0">
                <a:solidFill>
                  <a:schemeClr val="bg1"/>
                </a:solidFill>
                <a:latin typeface="Comic Sans MS" panose="030F0702030302020204" pitchFamily="66" charset="0"/>
                <a:ea typeface="+mj-ea"/>
                <a:cs typeface="+mj-cs"/>
              </a:rPr>
              <a:t>Follow up class book – once children have read this three times in class.</a:t>
            </a:r>
          </a:p>
          <a:p>
            <a:pPr marL="457200" indent="-457200" defTabSz="457200">
              <a:spcBef>
                <a:spcPts val="1000"/>
              </a:spcBef>
              <a:buClr>
                <a:schemeClr val="accent1"/>
              </a:buClr>
              <a:buSzPct val="80000"/>
              <a:buFont typeface="Wingdings 3" charset="2"/>
              <a:buChar char=""/>
            </a:pPr>
            <a:r>
              <a:rPr lang="en-US" dirty="0">
                <a:solidFill>
                  <a:schemeClr val="bg1"/>
                </a:solidFill>
                <a:latin typeface="Comic Sans MS" panose="030F0702030302020204" pitchFamily="66" charset="0"/>
                <a:ea typeface="+mj-ea"/>
                <a:cs typeface="+mj-cs"/>
              </a:rPr>
              <a:t>Library book (read to your child by an adult) – to develop comprehension and a love of reading. We will aim to change these every Thursday afternoon (with </a:t>
            </a:r>
            <a:r>
              <a:rPr lang="en-US" dirty="0" err="1">
                <a:solidFill>
                  <a:schemeClr val="bg1"/>
                </a:solidFill>
                <a:latin typeface="Comic Sans MS" panose="030F0702030302020204" pitchFamily="66" charset="0"/>
                <a:ea typeface="+mj-ea"/>
                <a:cs typeface="+mj-cs"/>
              </a:rPr>
              <a:t>Mrs</a:t>
            </a:r>
            <a:r>
              <a:rPr lang="en-US" dirty="0">
                <a:solidFill>
                  <a:schemeClr val="bg1"/>
                </a:solidFill>
                <a:latin typeface="Comic Sans MS" panose="030F0702030302020204" pitchFamily="66" charset="0"/>
                <a:ea typeface="+mj-ea"/>
                <a:cs typeface="+mj-cs"/>
              </a:rPr>
              <a:t> Robinson).</a:t>
            </a:r>
          </a:p>
        </p:txBody>
      </p:sp>
      <p:pic>
        <p:nvPicPr>
          <p:cNvPr id="3" name="Picture 2">
            <a:extLst>
              <a:ext uri="{FF2B5EF4-FFF2-40B4-BE49-F238E27FC236}">
                <a16:creationId xmlns:a16="http://schemas.microsoft.com/office/drawing/2014/main" id="{F83D0956-B252-4622-B750-A273724CC83D}"/>
              </a:ext>
            </a:extLst>
          </p:cNvPr>
          <p:cNvPicPr>
            <a:picLocks noChangeAspect="1"/>
          </p:cNvPicPr>
          <p:nvPr/>
        </p:nvPicPr>
        <p:blipFill>
          <a:blip r:embed="rId8"/>
          <a:stretch>
            <a:fillRect/>
          </a:stretch>
        </p:blipFill>
        <p:spPr>
          <a:xfrm>
            <a:off x="709860" y="2856814"/>
            <a:ext cx="2163271" cy="2789011"/>
          </a:xfrm>
          <a:prstGeom prst="rect">
            <a:avLst/>
          </a:prstGeom>
        </p:spPr>
      </p:pic>
    </p:spTree>
    <p:extLst>
      <p:ext uri="{BB962C8B-B14F-4D97-AF65-F5344CB8AC3E}">
        <p14:creationId xmlns:p14="http://schemas.microsoft.com/office/powerpoint/2010/main" val="25088529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34" name="Picture 33">
            <a:extLst>
              <a:ext uri="{FF2B5EF4-FFF2-40B4-BE49-F238E27FC236}">
                <a16:creationId xmlns:a16="http://schemas.microsoft.com/office/drawing/2014/main" id="{87B6323F-75FD-4FFA-950D-6D013A6DC1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6" name="Picture 35">
            <a:extLst>
              <a:ext uri="{FF2B5EF4-FFF2-40B4-BE49-F238E27FC236}">
                <a16:creationId xmlns:a16="http://schemas.microsoft.com/office/drawing/2014/main" id="{DA2C34EF-101A-44FE-8A31-E0A7F4776AA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8" name="Oval 37">
            <a:extLst>
              <a:ext uri="{FF2B5EF4-FFF2-40B4-BE49-F238E27FC236}">
                <a16:creationId xmlns:a16="http://schemas.microsoft.com/office/drawing/2014/main" id="{5C86EC89-02DB-4384-8A63-0EFFEFD1B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40" name="Picture 39">
            <a:extLst>
              <a:ext uri="{FF2B5EF4-FFF2-40B4-BE49-F238E27FC236}">
                <a16:creationId xmlns:a16="http://schemas.microsoft.com/office/drawing/2014/main" id="{54BB1565-EB36-4D75-8888-72796286DC1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2" name="Picture 41">
            <a:extLst>
              <a:ext uri="{FF2B5EF4-FFF2-40B4-BE49-F238E27FC236}">
                <a16:creationId xmlns:a16="http://schemas.microsoft.com/office/drawing/2014/main" id="{871DF8C3-722E-49D1-87D5-E0FB1D64093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44" name="Rectangle 43">
            <a:extLst>
              <a:ext uri="{FF2B5EF4-FFF2-40B4-BE49-F238E27FC236}">
                <a16:creationId xmlns:a16="http://schemas.microsoft.com/office/drawing/2014/main" id="{93E59372-1F66-480B-ADD0-8000A0547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6" name="Freeform 23">
            <a:extLst>
              <a:ext uri="{FF2B5EF4-FFF2-40B4-BE49-F238E27FC236}">
                <a16:creationId xmlns:a16="http://schemas.microsoft.com/office/drawing/2014/main" id="{2142F58F-1A18-445C-8057-25B9F986C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48" name="Freeform 5">
            <a:extLst>
              <a:ext uri="{FF2B5EF4-FFF2-40B4-BE49-F238E27FC236}">
                <a16:creationId xmlns:a16="http://schemas.microsoft.com/office/drawing/2014/main" id="{2C8825F8-2BBE-4F09-844D-BD569EE90A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450577"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50" name="Rectangle 49">
            <a:extLst>
              <a:ext uri="{FF2B5EF4-FFF2-40B4-BE49-F238E27FC236}">
                <a16:creationId xmlns:a16="http://schemas.microsoft.com/office/drawing/2014/main" id="{1E0B305D-E4F9-4F9F-81CA-BDFBA88B24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4411" y="0"/>
            <a:ext cx="609800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a:extLst>
              <a:ext uri="{FF2B5EF4-FFF2-40B4-BE49-F238E27FC236}">
                <a16:creationId xmlns:a16="http://schemas.microsoft.com/office/drawing/2014/main" id="{1D77C917-B31B-4151-9BB3-768748C425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TextBox 2"/>
          <p:cNvSpPr txBox="1"/>
          <p:nvPr/>
        </p:nvSpPr>
        <p:spPr>
          <a:xfrm>
            <a:off x="334312" y="501358"/>
            <a:ext cx="4165146" cy="616767"/>
          </a:xfrm>
          <a:prstGeom prst="rect">
            <a:avLst/>
          </a:prstGeom>
        </p:spPr>
        <p:txBody>
          <a:bodyPr vert="horz" lIns="91440" tIns="45720" rIns="91440" bIns="45720" rtlCol="0">
            <a:normAutofit/>
          </a:bodyPr>
          <a:lstStyle/>
          <a:p>
            <a:pPr defTabSz="457200">
              <a:spcBef>
                <a:spcPts val="1000"/>
              </a:spcBef>
              <a:buClr>
                <a:schemeClr val="accent1"/>
              </a:buClr>
              <a:buSzPct val="80000"/>
            </a:pPr>
            <a:r>
              <a:rPr lang="en-US" sz="2800" dirty="0">
                <a:latin typeface="Comic Sans MS" panose="030F0702030302020204" pitchFamily="66" charset="0"/>
                <a:ea typeface="+mj-ea"/>
                <a:cs typeface="+mj-cs"/>
              </a:rPr>
              <a:t>Whole Class Reading</a:t>
            </a:r>
          </a:p>
          <a:p>
            <a:pPr defTabSz="457200">
              <a:spcBef>
                <a:spcPts val="1000"/>
              </a:spcBef>
              <a:buClr>
                <a:schemeClr val="accent1"/>
              </a:buClr>
              <a:buSzPct val="80000"/>
            </a:pPr>
            <a:endParaRPr lang="en-US" dirty="0">
              <a:latin typeface="Comic Sans MS" panose="030F0702030302020204" pitchFamily="66" charset="0"/>
              <a:ea typeface="+mj-ea"/>
              <a:cs typeface="+mj-cs"/>
            </a:endParaRPr>
          </a:p>
          <a:p>
            <a:pPr defTabSz="457200">
              <a:spcBef>
                <a:spcPts val="1000"/>
              </a:spcBef>
              <a:buClr>
                <a:schemeClr val="accent1"/>
              </a:buClr>
              <a:buSzPct val="80000"/>
            </a:pPr>
            <a:endParaRPr lang="en-US" dirty="0">
              <a:latin typeface="Comic Sans MS" panose="030F0702030302020204" pitchFamily="66" charset="0"/>
              <a:ea typeface="+mj-ea"/>
              <a:cs typeface="+mj-cs"/>
            </a:endParaRPr>
          </a:p>
        </p:txBody>
      </p:sp>
      <p:sp>
        <p:nvSpPr>
          <p:cNvPr id="15" name="TextBox 14">
            <a:extLst>
              <a:ext uri="{FF2B5EF4-FFF2-40B4-BE49-F238E27FC236}">
                <a16:creationId xmlns:a16="http://schemas.microsoft.com/office/drawing/2014/main" id="{5C9E2208-54FA-4847-9716-28B9CAD81EFC}"/>
              </a:ext>
            </a:extLst>
          </p:cNvPr>
          <p:cNvSpPr txBox="1"/>
          <p:nvPr/>
        </p:nvSpPr>
        <p:spPr>
          <a:xfrm>
            <a:off x="339357" y="1883707"/>
            <a:ext cx="4396388" cy="3090583"/>
          </a:xfrm>
          <a:prstGeom prst="rect">
            <a:avLst/>
          </a:prstGeom>
        </p:spPr>
        <p:txBody>
          <a:bodyPr vert="horz" lIns="91440" tIns="45720" rIns="91440" bIns="45720" rtlCol="0">
            <a:normAutofit/>
          </a:bodyPr>
          <a:lstStyle/>
          <a:p>
            <a:pPr marL="342900" indent="-342900" defTabSz="457200">
              <a:spcBef>
                <a:spcPts val="1000"/>
              </a:spcBef>
              <a:buClr>
                <a:schemeClr val="accent1"/>
              </a:buClr>
              <a:buSzPct val="80000"/>
              <a:buFont typeface="Arial" panose="020B0604020202020204" pitchFamily="34" charset="0"/>
              <a:buChar char="•"/>
            </a:pPr>
            <a:r>
              <a:rPr lang="en-US" sz="2000" dirty="0">
                <a:latin typeface="Comic Sans MS" panose="030F0702030302020204" pitchFamily="66" charset="0"/>
                <a:ea typeface="+mj-ea"/>
                <a:cs typeface="+mj-cs"/>
              </a:rPr>
              <a:t>Two lessons per week</a:t>
            </a:r>
          </a:p>
          <a:p>
            <a:pPr marL="342900" indent="-342900" defTabSz="457200">
              <a:spcBef>
                <a:spcPts val="1000"/>
              </a:spcBef>
              <a:buClr>
                <a:schemeClr val="accent1"/>
              </a:buClr>
              <a:buSzPct val="80000"/>
              <a:buFont typeface="Arial" panose="020B0604020202020204" pitchFamily="34" charset="0"/>
              <a:buChar char="•"/>
            </a:pPr>
            <a:r>
              <a:rPr lang="en-US" sz="2000" dirty="0">
                <a:latin typeface="Comic Sans MS" panose="030F0702030302020204" pitchFamily="66" charset="0"/>
                <a:ea typeface="+mj-ea"/>
                <a:cs typeface="+mj-cs"/>
              </a:rPr>
              <a:t>Children take it in turns to read to the class whilst others follow</a:t>
            </a:r>
          </a:p>
          <a:p>
            <a:pPr marL="342900" indent="-342900" defTabSz="457200">
              <a:spcBef>
                <a:spcPts val="1000"/>
              </a:spcBef>
              <a:buClr>
                <a:schemeClr val="accent1"/>
              </a:buClr>
              <a:buSzPct val="80000"/>
              <a:buFont typeface="Arial" panose="020B0604020202020204" pitchFamily="34" charset="0"/>
              <a:buChar char="•"/>
            </a:pPr>
            <a:r>
              <a:rPr lang="en-US" sz="2000" dirty="0">
                <a:latin typeface="Comic Sans MS" panose="030F0702030302020204" pitchFamily="66" charset="0"/>
                <a:ea typeface="+mj-ea"/>
                <a:cs typeface="+mj-cs"/>
              </a:rPr>
              <a:t>New text every 1-2 lessons</a:t>
            </a:r>
          </a:p>
          <a:p>
            <a:pPr marL="342900" indent="-342900" defTabSz="457200">
              <a:spcBef>
                <a:spcPts val="1000"/>
              </a:spcBef>
              <a:buClr>
                <a:schemeClr val="accent1"/>
              </a:buClr>
              <a:buSzPct val="80000"/>
              <a:buFont typeface="Arial" panose="020B0604020202020204" pitchFamily="34" charset="0"/>
              <a:buChar char="•"/>
            </a:pPr>
            <a:r>
              <a:rPr lang="en-US" sz="2000" dirty="0">
                <a:latin typeface="Comic Sans MS" panose="030F0702030302020204" pitchFamily="66" charset="0"/>
                <a:ea typeface="+mj-ea"/>
                <a:cs typeface="+mj-cs"/>
              </a:rPr>
              <a:t>Live feedback for children</a:t>
            </a:r>
          </a:p>
          <a:p>
            <a:pPr marL="342900" indent="-342900" defTabSz="457200">
              <a:spcBef>
                <a:spcPts val="1000"/>
              </a:spcBef>
              <a:buClr>
                <a:schemeClr val="accent1"/>
              </a:buClr>
              <a:buSzPct val="80000"/>
              <a:buFont typeface="Arial" panose="020B0604020202020204" pitchFamily="34" charset="0"/>
              <a:buChar char="•"/>
            </a:pPr>
            <a:r>
              <a:rPr lang="en-US" sz="2000" dirty="0">
                <a:latin typeface="Comic Sans MS" panose="030F0702030302020204" pitchFamily="66" charset="0"/>
                <a:ea typeface="+mj-ea"/>
                <a:cs typeface="+mj-cs"/>
              </a:rPr>
              <a:t>Termly teaching of how to complete a reading comprehension</a:t>
            </a:r>
          </a:p>
        </p:txBody>
      </p:sp>
      <p:sp>
        <p:nvSpPr>
          <p:cNvPr id="4" name="TextBox 3">
            <a:extLst>
              <a:ext uri="{FF2B5EF4-FFF2-40B4-BE49-F238E27FC236}">
                <a16:creationId xmlns:a16="http://schemas.microsoft.com/office/drawing/2014/main" id="{0AFCAB4F-2225-4590-A901-7EB9DD775893}"/>
              </a:ext>
            </a:extLst>
          </p:cNvPr>
          <p:cNvSpPr txBox="1"/>
          <p:nvPr/>
        </p:nvSpPr>
        <p:spPr>
          <a:xfrm>
            <a:off x="5656131" y="1057517"/>
            <a:ext cx="4991948" cy="3077766"/>
          </a:xfrm>
          <a:prstGeom prst="rect">
            <a:avLst/>
          </a:prstGeom>
          <a:noFill/>
        </p:spPr>
        <p:txBody>
          <a:bodyPr wrap="square" rtlCol="0">
            <a:spAutoFit/>
          </a:bodyPr>
          <a:lstStyle/>
          <a:p>
            <a:pPr defTabSz="457200">
              <a:spcBef>
                <a:spcPts val="1000"/>
              </a:spcBef>
              <a:buClr>
                <a:schemeClr val="accent1"/>
              </a:buClr>
              <a:buSzPct val="80000"/>
            </a:pPr>
            <a:endParaRPr lang="en-US" dirty="0">
              <a:solidFill>
                <a:schemeClr val="bg1"/>
              </a:solidFill>
              <a:latin typeface="Comic Sans MS" panose="030F0702030302020204" pitchFamily="66" charset="0"/>
            </a:endParaRPr>
          </a:p>
          <a:p>
            <a:pPr defTabSz="457200">
              <a:spcBef>
                <a:spcPts val="1000"/>
              </a:spcBef>
              <a:buClr>
                <a:schemeClr val="accent1"/>
              </a:buClr>
              <a:buSzPct val="80000"/>
            </a:pPr>
            <a:r>
              <a:rPr lang="en-US" dirty="0">
                <a:solidFill>
                  <a:schemeClr val="bg1"/>
                </a:solidFill>
                <a:latin typeface="Comic Sans MS" panose="030F0702030302020204" pitchFamily="66" charset="0"/>
              </a:rPr>
              <a:t>Focusses on the following skills:</a:t>
            </a:r>
          </a:p>
          <a:p>
            <a:pPr marL="285750" indent="-285750" defTabSz="457200">
              <a:spcBef>
                <a:spcPts val="1000"/>
              </a:spcBef>
              <a:buClr>
                <a:schemeClr val="accent1"/>
              </a:buClr>
              <a:buSzPct val="80000"/>
              <a:buFont typeface="Arial" panose="020B0604020202020204" pitchFamily="34" charset="0"/>
              <a:buChar char="•"/>
            </a:pPr>
            <a:r>
              <a:rPr lang="en-US" dirty="0">
                <a:solidFill>
                  <a:schemeClr val="bg1"/>
                </a:solidFill>
                <a:latin typeface="Comic Sans MS" panose="030F0702030302020204" pitchFamily="66" charset="0"/>
              </a:rPr>
              <a:t>Vocabulary </a:t>
            </a:r>
          </a:p>
          <a:p>
            <a:pPr marL="285750" indent="-285750" defTabSz="457200">
              <a:spcBef>
                <a:spcPts val="1000"/>
              </a:spcBef>
              <a:buClr>
                <a:schemeClr val="accent1"/>
              </a:buClr>
              <a:buSzPct val="80000"/>
              <a:buFont typeface="Arial" panose="020B0604020202020204" pitchFamily="34" charset="0"/>
              <a:buChar char="•"/>
            </a:pPr>
            <a:r>
              <a:rPr lang="en-US" dirty="0">
                <a:solidFill>
                  <a:schemeClr val="bg1"/>
                </a:solidFill>
                <a:latin typeface="Comic Sans MS" panose="030F0702030302020204" pitchFamily="66" charset="0"/>
              </a:rPr>
              <a:t>Inference</a:t>
            </a:r>
          </a:p>
          <a:p>
            <a:pPr marL="285750" indent="-285750" defTabSz="457200">
              <a:spcBef>
                <a:spcPts val="1000"/>
              </a:spcBef>
              <a:buClr>
                <a:schemeClr val="accent1"/>
              </a:buClr>
              <a:buSzPct val="80000"/>
              <a:buFont typeface="Arial" panose="020B0604020202020204" pitchFamily="34" charset="0"/>
              <a:buChar char="•"/>
            </a:pPr>
            <a:r>
              <a:rPr lang="en-US" dirty="0">
                <a:solidFill>
                  <a:schemeClr val="bg1"/>
                </a:solidFill>
                <a:latin typeface="Comic Sans MS" panose="030F0702030302020204" pitchFamily="66" charset="0"/>
              </a:rPr>
              <a:t>Predicting </a:t>
            </a:r>
          </a:p>
          <a:p>
            <a:pPr marL="285750" indent="-285750" defTabSz="457200">
              <a:spcBef>
                <a:spcPts val="1000"/>
              </a:spcBef>
              <a:buClr>
                <a:schemeClr val="accent1"/>
              </a:buClr>
              <a:buSzPct val="80000"/>
              <a:buFont typeface="Arial" panose="020B0604020202020204" pitchFamily="34" charset="0"/>
              <a:buChar char="•"/>
            </a:pPr>
            <a:r>
              <a:rPr lang="en-US" dirty="0">
                <a:solidFill>
                  <a:schemeClr val="bg1"/>
                </a:solidFill>
                <a:latin typeface="Comic Sans MS" panose="030F0702030302020204" pitchFamily="66" charset="0"/>
              </a:rPr>
              <a:t>Sequencing and summarising </a:t>
            </a:r>
          </a:p>
          <a:p>
            <a:pPr marL="285750" indent="-285750" defTabSz="457200">
              <a:spcBef>
                <a:spcPts val="1000"/>
              </a:spcBef>
              <a:buClr>
                <a:schemeClr val="accent1"/>
              </a:buClr>
              <a:buSzPct val="80000"/>
              <a:buFont typeface="Arial" panose="020B0604020202020204" pitchFamily="34" charset="0"/>
              <a:buChar char="•"/>
            </a:pPr>
            <a:r>
              <a:rPr lang="en-US" dirty="0">
                <a:solidFill>
                  <a:schemeClr val="bg1"/>
                </a:solidFill>
                <a:latin typeface="Comic Sans MS" panose="030F0702030302020204" pitchFamily="66" charset="0"/>
              </a:rPr>
              <a:t>Retrieval and explanation</a:t>
            </a:r>
          </a:p>
          <a:p>
            <a:endParaRPr lang="en-GB" dirty="0">
              <a:solidFill>
                <a:schemeClr val="bg1"/>
              </a:solidFill>
            </a:endParaRPr>
          </a:p>
        </p:txBody>
      </p:sp>
      <p:pic>
        <p:nvPicPr>
          <p:cNvPr id="6" name="Picture 5">
            <a:extLst>
              <a:ext uri="{FF2B5EF4-FFF2-40B4-BE49-F238E27FC236}">
                <a16:creationId xmlns:a16="http://schemas.microsoft.com/office/drawing/2014/main" id="{3C12545F-BFEC-4B3C-BD35-F14FDB3F177B}"/>
              </a:ext>
            </a:extLst>
          </p:cNvPr>
          <p:cNvPicPr>
            <a:picLocks noChangeAspect="1"/>
          </p:cNvPicPr>
          <p:nvPr/>
        </p:nvPicPr>
        <p:blipFill>
          <a:blip r:embed="rId8"/>
          <a:stretch>
            <a:fillRect/>
          </a:stretch>
        </p:blipFill>
        <p:spPr>
          <a:xfrm>
            <a:off x="9871224" y="2079820"/>
            <a:ext cx="1977339" cy="2819400"/>
          </a:xfrm>
          <a:prstGeom prst="rect">
            <a:avLst/>
          </a:prstGeom>
        </p:spPr>
      </p:pic>
    </p:spTree>
    <p:extLst>
      <p:ext uri="{BB962C8B-B14F-4D97-AF65-F5344CB8AC3E}">
        <p14:creationId xmlns:p14="http://schemas.microsoft.com/office/powerpoint/2010/main" val="25764322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6" name="Picture 15">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0" name="Rectangle 19">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2" name="Freeform 7">
            <a:extLst>
              <a:ext uri="{FF2B5EF4-FFF2-40B4-BE49-F238E27FC236}">
                <a16:creationId xmlns:a16="http://schemas.microsoft.com/office/drawing/2014/main" id="{0A01F2A2-AEDD-47DC-AFB5-B97CEB9A5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vert="horz" lIns="91440" tIns="45720" rIns="91440" bIns="45720" rtlCol="0" anchor="t">
            <a:normAutofit/>
          </a:bodyPr>
          <a:lstStyle/>
          <a:p>
            <a:r>
              <a:rPr lang="en-US" dirty="0">
                <a:latin typeface="Comic Sans MS" panose="030F0702030302020204" pitchFamily="66" charset="0"/>
              </a:rPr>
              <a:t>Accelerated Reader</a:t>
            </a:r>
          </a:p>
        </p:txBody>
      </p:sp>
      <p:sp>
        <p:nvSpPr>
          <p:cNvPr id="24" name="Rectangle 23">
            <a:extLst>
              <a:ext uri="{FF2B5EF4-FFF2-40B4-BE49-F238E27FC236}">
                <a16:creationId xmlns:a16="http://schemas.microsoft.com/office/drawing/2014/main" id="{DB5AF5F3-AD0A-4EFA-854A-47C780F26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5">
            <a:extLst>
              <a:ext uri="{FF2B5EF4-FFF2-40B4-BE49-F238E27FC236}">
                <a16:creationId xmlns:a16="http://schemas.microsoft.com/office/drawing/2014/main" id="{1E3D6D6C-E192-4135-B1DB-17C71EEBC9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5" name="TextBox 4"/>
          <p:cNvSpPr txBox="1"/>
          <p:nvPr/>
        </p:nvSpPr>
        <p:spPr>
          <a:xfrm>
            <a:off x="466816" y="2819313"/>
            <a:ext cx="5552523" cy="3383357"/>
          </a:xfrm>
          <a:prstGeom prst="rect">
            <a:avLst/>
          </a:prstGeom>
        </p:spPr>
        <p:txBody>
          <a:bodyPr vert="horz" lIns="91440" tIns="45720" rIns="91440" bIns="45720" rtlCol="0">
            <a:normAutofit fontScale="62500" lnSpcReduction="20000"/>
          </a:bodyPr>
          <a:lstStyle/>
          <a:p>
            <a:r>
              <a:rPr lang="en-US" sz="2900" dirty="0">
                <a:solidFill>
                  <a:schemeClr val="bg1"/>
                </a:solidFill>
                <a:latin typeface="Comic Sans MS" panose="030F0702030302020204" pitchFamily="66" charset="0"/>
                <a:ea typeface="+mj-ea"/>
                <a:cs typeface="+mj-cs"/>
              </a:rPr>
              <a:t>This is for those children who are on the </a:t>
            </a:r>
            <a:r>
              <a:rPr lang="en-US" sz="2900" dirty="0" err="1">
                <a:solidFill>
                  <a:schemeClr val="bg1"/>
                </a:solidFill>
                <a:latin typeface="Comic Sans MS" panose="030F0702030302020204" pitchFamily="66" charset="0"/>
                <a:ea typeface="+mj-ea"/>
                <a:cs typeface="+mj-cs"/>
              </a:rPr>
              <a:t>RWi</a:t>
            </a:r>
            <a:r>
              <a:rPr lang="en-US" sz="2900" dirty="0">
                <a:solidFill>
                  <a:schemeClr val="bg1"/>
                </a:solidFill>
                <a:latin typeface="Comic Sans MS" panose="030F0702030302020204" pitchFamily="66" charset="0"/>
                <a:ea typeface="+mj-ea"/>
                <a:cs typeface="+mj-cs"/>
              </a:rPr>
              <a:t> comprehension </a:t>
            </a:r>
            <a:r>
              <a:rPr lang="en-US" sz="2900" dirty="0" err="1">
                <a:solidFill>
                  <a:schemeClr val="bg1"/>
                </a:solidFill>
                <a:latin typeface="Comic Sans MS" panose="030F0702030302020204" pitchFamily="66" charset="0"/>
                <a:ea typeface="+mj-ea"/>
                <a:cs typeface="+mj-cs"/>
              </a:rPr>
              <a:t>programme</a:t>
            </a:r>
            <a:r>
              <a:rPr lang="en-US" sz="2900" dirty="0">
                <a:solidFill>
                  <a:schemeClr val="bg1"/>
                </a:solidFill>
                <a:latin typeface="Comic Sans MS" panose="030F0702030302020204" pitchFamily="66" charset="0"/>
                <a:ea typeface="+mj-ea"/>
                <a:cs typeface="+mj-cs"/>
              </a:rPr>
              <a:t>. </a:t>
            </a:r>
            <a:r>
              <a:rPr lang="en-GB" sz="2900" dirty="0">
                <a:solidFill>
                  <a:schemeClr val="bg1"/>
                </a:solidFill>
                <a:latin typeface="Comic Sans MS" panose="030F0702030302020204" pitchFamily="66" charset="0"/>
              </a:rPr>
              <a:t>Accelerated Reader is a programme which helps teachers to manage and monitor children’s independent reading practise. Your child picks a book at their own level and reads it at their own pace. When finished, your child takes a short quiz on the computer – by passing the quiz the children show their understanding of the text they have read. These quizzes will be completed during school time. The children gain points by reading the books and these achievements will be celebrated at school.</a:t>
            </a:r>
          </a:p>
          <a:p>
            <a:pPr defTabSz="457200">
              <a:spcBef>
                <a:spcPts val="1000"/>
              </a:spcBef>
              <a:buClr>
                <a:schemeClr val="accent1"/>
              </a:buClr>
              <a:buSzPct val="80000"/>
            </a:pPr>
            <a:endParaRPr lang="en-US" sz="3200" dirty="0">
              <a:solidFill>
                <a:schemeClr val="bg1"/>
              </a:solidFill>
              <a:latin typeface="Comic Sans MS" panose="030F0702030302020204" pitchFamily="66" charset="0"/>
              <a:ea typeface="+mj-ea"/>
              <a:cs typeface="+mj-cs"/>
            </a:endParaRPr>
          </a:p>
        </p:txBody>
      </p:sp>
      <p:pic>
        <p:nvPicPr>
          <p:cNvPr id="3" name="Picture 2">
            <a:extLst>
              <a:ext uri="{FF2B5EF4-FFF2-40B4-BE49-F238E27FC236}">
                <a16:creationId xmlns:a16="http://schemas.microsoft.com/office/drawing/2014/main" id="{0206E478-2FC2-4E71-8ED7-10EF3F961715}"/>
              </a:ext>
            </a:extLst>
          </p:cNvPr>
          <p:cNvPicPr>
            <a:picLocks noChangeAspect="1"/>
          </p:cNvPicPr>
          <p:nvPr/>
        </p:nvPicPr>
        <p:blipFill>
          <a:blip r:embed="rId8"/>
          <a:stretch>
            <a:fillRect/>
          </a:stretch>
        </p:blipFill>
        <p:spPr>
          <a:xfrm>
            <a:off x="8279928" y="1699025"/>
            <a:ext cx="3220179" cy="906582"/>
          </a:xfrm>
          <a:prstGeom prst="rect">
            <a:avLst/>
          </a:prstGeom>
        </p:spPr>
      </p:pic>
      <p:sp>
        <p:nvSpPr>
          <p:cNvPr id="4" name="Rectangle 3">
            <a:extLst>
              <a:ext uri="{FF2B5EF4-FFF2-40B4-BE49-F238E27FC236}">
                <a16:creationId xmlns:a16="http://schemas.microsoft.com/office/drawing/2014/main" id="{1C9F5C7A-890D-477B-9DC9-74A4C2AA890E}"/>
              </a:ext>
            </a:extLst>
          </p:cNvPr>
          <p:cNvSpPr/>
          <p:nvPr/>
        </p:nvSpPr>
        <p:spPr>
          <a:xfrm>
            <a:off x="6548695" y="3337161"/>
            <a:ext cx="4951412" cy="3046988"/>
          </a:xfrm>
          <a:prstGeom prst="rect">
            <a:avLst/>
          </a:prstGeom>
        </p:spPr>
        <p:txBody>
          <a:bodyPr wrap="square">
            <a:spAutoFit/>
          </a:bodyPr>
          <a:lstStyle/>
          <a:p>
            <a:pPr>
              <a:spcAft>
                <a:spcPts val="0"/>
              </a:spcAft>
            </a:pPr>
            <a:r>
              <a:rPr lang="en-GB" sz="1600" dirty="0">
                <a:solidFill>
                  <a:schemeClr val="bg1"/>
                </a:solidFill>
                <a:latin typeface="Comic Sans MS" panose="030F0702030302020204" pitchFamily="66" charset="0"/>
                <a:ea typeface="Calibri" panose="020F0502020204030204" pitchFamily="34" charset="0"/>
                <a:cs typeface="Arial" panose="020B0604020202020204" pitchFamily="34" charset="0"/>
              </a:rPr>
              <a:t>Since they are reading books at their own reading and interest levels, children are likely to be successful and enjoy the books and quizzes. Best of all they learn at their own pace. As with everything, performance improves with practise and children who read </a:t>
            </a:r>
            <a:r>
              <a:rPr lang="en-GB" sz="1600" b="1" dirty="0">
                <a:solidFill>
                  <a:schemeClr val="bg1"/>
                </a:solidFill>
                <a:latin typeface="Comic Sans MS" panose="030F0702030302020204" pitchFamily="66" charset="0"/>
                <a:ea typeface="Calibri" panose="020F0502020204030204" pitchFamily="34" charset="0"/>
                <a:cs typeface="Arial" panose="020B0604020202020204" pitchFamily="34" charset="0"/>
              </a:rPr>
              <a:t>at least</a:t>
            </a:r>
            <a:r>
              <a:rPr lang="en-GB" sz="1600" dirty="0">
                <a:solidFill>
                  <a:schemeClr val="bg1"/>
                </a:solidFill>
                <a:latin typeface="Comic Sans MS" panose="030F0702030302020204" pitchFamily="66" charset="0"/>
                <a:ea typeface="Calibri" panose="020F0502020204030204" pitchFamily="34" charset="0"/>
                <a:cs typeface="Arial" panose="020B0604020202020204" pitchFamily="34" charset="0"/>
              </a:rPr>
              <a:t> 15 minutes a day with a 90% comprehension rate on the AR quizzes see the greatest gain. Please encourage your child to read at home, discuss their books, ask questions about what they have read. Together, we can help every child succeed and further develop their love of reading.</a:t>
            </a:r>
          </a:p>
        </p:txBody>
      </p:sp>
    </p:spTree>
    <p:extLst>
      <p:ext uri="{BB962C8B-B14F-4D97-AF65-F5344CB8AC3E}">
        <p14:creationId xmlns:p14="http://schemas.microsoft.com/office/powerpoint/2010/main" val="16035831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6" name="Picture 15">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0" name="Rectangle 19">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2" name="Freeform 7">
            <a:extLst>
              <a:ext uri="{FF2B5EF4-FFF2-40B4-BE49-F238E27FC236}">
                <a16:creationId xmlns:a16="http://schemas.microsoft.com/office/drawing/2014/main" id="{0A01F2A2-AEDD-47DC-AFB5-B97CEB9A5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vert="horz" lIns="91440" tIns="45720" rIns="91440" bIns="45720" rtlCol="0" anchor="t">
            <a:normAutofit/>
          </a:bodyPr>
          <a:lstStyle/>
          <a:p>
            <a:r>
              <a:rPr lang="en-US" dirty="0">
                <a:latin typeface="Comic Sans MS" panose="030F0702030302020204" pitchFamily="66" charset="0"/>
              </a:rPr>
              <a:t>Accelerated Reader</a:t>
            </a:r>
          </a:p>
        </p:txBody>
      </p:sp>
      <p:sp>
        <p:nvSpPr>
          <p:cNvPr id="24" name="Rectangle 23">
            <a:extLst>
              <a:ext uri="{FF2B5EF4-FFF2-40B4-BE49-F238E27FC236}">
                <a16:creationId xmlns:a16="http://schemas.microsoft.com/office/drawing/2014/main" id="{DB5AF5F3-AD0A-4EFA-854A-47C780F26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5">
            <a:extLst>
              <a:ext uri="{FF2B5EF4-FFF2-40B4-BE49-F238E27FC236}">
                <a16:creationId xmlns:a16="http://schemas.microsoft.com/office/drawing/2014/main" id="{1E3D6D6C-E192-4135-B1DB-17C71EEBC9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pic>
        <p:nvPicPr>
          <p:cNvPr id="3" name="Picture 2">
            <a:extLst>
              <a:ext uri="{FF2B5EF4-FFF2-40B4-BE49-F238E27FC236}">
                <a16:creationId xmlns:a16="http://schemas.microsoft.com/office/drawing/2014/main" id="{0206E478-2FC2-4E71-8ED7-10EF3F961715}"/>
              </a:ext>
            </a:extLst>
          </p:cNvPr>
          <p:cNvPicPr>
            <a:picLocks noChangeAspect="1"/>
          </p:cNvPicPr>
          <p:nvPr/>
        </p:nvPicPr>
        <p:blipFill>
          <a:blip r:embed="rId8"/>
          <a:stretch>
            <a:fillRect/>
          </a:stretch>
        </p:blipFill>
        <p:spPr>
          <a:xfrm>
            <a:off x="7903433" y="3541358"/>
            <a:ext cx="3220179" cy="906582"/>
          </a:xfrm>
          <a:prstGeom prst="rect">
            <a:avLst/>
          </a:prstGeom>
        </p:spPr>
      </p:pic>
      <p:sp>
        <p:nvSpPr>
          <p:cNvPr id="7" name="TextBox 6">
            <a:extLst>
              <a:ext uri="{FF2B5EF4-FFF2-40B4-BE49-F238E27FC236}">
                <a16:creationId xmlns:a16="http://schemas.microsoft.com/office/drawing/2014/main" id="{83D480DA-A507-1F0F-C5A9-53071EC9205B}"/>
              </a:ext>
            </a:extLst>
          </p:cNvPr>
          <p:cNvSpPr txBox="1"/>
          <p:nvPr/>
        </p:nvSpPr>
        <p:spPr>
          <a:xfrm>
            <a:off x="208363" y="2541168"/>
            <a:ext cx="7276934" cy="3170099"/>
          </a:xfrm>
          <a:prstGeom prst="rect">
            <a:avLst/>
          </a:prstGeom>
          <a:noFill/>
        </p:spPr>
        <p:txBody>
          <a:bodyPr wrap="square">
            <a:spAutoFit/>
          </a:bodyPr>
          <a:lstStyle/>
          <a:p>
            <a:pPr marL="285750" indent="-285750">
              <a:buFont typeface="Arial" panose="020B0604020202020204" pitchFamily="34" charset="0"/>
              <a:buChar char="•"/>
            </a:pPr>
            <a:r>
              <a:rPr lang="en-GB" sz="2000" dirty="0">
                <a:solidFill>
                  <a:schemeClr val="bg1"/>
                </a:solidFill>
                <a:latin typeface="Comic Sans MS" panose="030F0702030302020204" pitchFamily="66" charset="0"/>
              </a:rPr>
              <a:t>Book needs to be in school at all times</a:t>
            </a:r>
          </a:p>
          <a:p>
            <a:pPr marL="285750" indent="-285750">
              <a:buFont typeface="Arial" panose="020B0604020202020204" pitchFamily="34" charset="0"/>
              <a:buChar char="•"/>
            </a:pPr>
            <a:r>
              <a:rPr lang="en-GB" sz="2000" dirty="0">
                <a:solidFill>
                  <a:schemeClr val="bg1"/>
                </a:solidFill>
                <a:latin typeface="Comic Sans MS" panose="030F0702030302020204" pitchFamily="66" charset="0"/>
              </a:rPr>
              <a:t>Children will need to bring a book bag/small backpack to carry their book in if possible </a:t>
            </a:r>
          </a:p>
          <a:p>
            <a:pPr marL="285750" indent="-285750">
              <a:buFont typeface="Arial" panose="020B0604020202020204" pitchFamily="34" charset="0"/>
              <a:buChar char="•"/>
            </a:pPr>
            <a:r>
              <a:rPr lang="en-GB" sz="2000" dirty="0">
                <a:solidFill>
                  <a:schemeClr val="bg1"/>
                </a:solidFill>
                <a:latin typeface="Comic Sans MS" panose="030F0702030302020204" pitchFamily="66" charset="0"/>
              </a:rPr>
              <a:t>Quizzes will take place in class as soon as children have finished reading their book</a:t>
            </a:r>
          </a:p>
          <a:p>
            <a:pPr marL="285750" indent="-285750">
              <a:buFont typeface="Arial" panose="020B0604020202020204" pitchFamily="34" charset="0"/>
              <a:buChar char="•"/>
            </a:pPr>
            <a:r>
              <a:rPr lang="en-GB" sz="2000" dirty="0">
                <a:solidFill>
                  <a:schemeClr val="bg1"/>
                </a:solidFill>
                <a:latin typeface="Comic Sans MS" panose="030F0702030302020204" pitchFamily="66" charset="0"/>
              </a:rPr>
              <a:t>Children can go to the library to change books any day, once their quiz is completed</a:t>
            </a:r>
          </a:p>
          <a:p>
            <a:pPr marL="285750" indent="-285750">
              <a:buFont typeface="Arial" panose="020B0604020202020204" pitchFamily="34" charset="0"/>
              <a:buChar char="•"/>
            </a:pPr>
            <a:r>
              <a:rPr lang="en-GB" sz="2000" dirty="0">
                <a:solidFill>
                  <a:schemeClr val="bg1"/>
                </a:solidFill>
                <a:latin typeface="Comic Sans MS" panose="030F0702030302020204" pitchFamily="66" charset="0"/>
              </a:rPr>
              <a:t>Children should read for at least 15 minutes per day</a:t>
            </a:r>
          </a:p>
          <a:p>
            <a:pPr marL="285750" indent="-285750">
              <a:buFont typeface="Arial" panose="020B0604020202020204" pitchFamily="34" charset="0"/>
              <a:buChar char="•"/>
            </a:pPr>
            <a:r>
              <a:rPr lang="en-GB" sz="2000" dirty="0">
                <a:solidFill>
                  <a:schemeClr val="bg1"/>
                </a:solidFill>
                <a:latin typeface="Comic Sans MS" panose="030F0702030302020204" pitchFamily="66" charset="0"/>
              </a:rPr>
              <a:t>Certificates will be given out for achievements in our weekly celebration assembly</a:t>
            </a:r>
          </a:p>
        </p:txBody>
      </p:sp>
    </p:spTree>
    <p:extLst>
      <p:ext uri="{BB962C8B-B14F-4D97-AF65-F5344CB8AC3E}">
        <p14:creationId xmlns:p14="http://schemas.microsoft.com/office/powerpoint/2010/main" val="7109302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6" name="Picture 15">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0" name="Rectangle 19">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2" name="Freeform 7">
            <a:extLst>
              <a:ext uri="{FF2B5EF4-FFF2-40B4-BE49-F238E27FC236}">
                <a16:creationId xmlns:a16="http://schemas.microsoft.com/office/drawing/2014/main" id="{0A01F2A2-AEDD-47DC-AFB5-B97CEB9A5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vert="horz" lIns="91440" tIns="45720" rIns="91440" bIns="45720" rtlCol="0" anchor="t">
            <a:normAutofit/>
          </a:bodyPr>
          <a:lstStyle/>
          <a:p>
            <a:r>
              <a:rPr lang="en-US" dirty="0">
                <a:latin typeface="Comic Sans MS" panose="030F0702030302020204" pitchFamily="66" charset="0"/>
              </a:rPr>
              <a:t>Library books</a:t>
            </a:r>
          </a:p>
        </p:txBody>
      </p:sp>
      <p:sp>
        <p:nvSpPr>
          <p:cNvPr id="24" name="Rectangle 23">
            <a:extLst>
              <a:ext uri="{FF2B5EF4-FFF2-40B4-BE49-F238E27FC236}">
                <a16:creationId xmlns:a16="http://schemas.microsoft.com/office/drawing/2014/main" id="{DB5AF5F3-AD0A-4EFA-854A-47C780F26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5">
            <a:extLst>
              <a:ext uri="{FF2B5EF4-FFF2-40B4-BE49-F238E27FC236}">
                <a16:creationId xmlns:a16="http://schemas.microsoft.com/office/drawing/2014/main" id="{1E3D6D6C-E192-4135-B1DB-17C71EEBC9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5" name="TextBox 4"/>
          <p:cNvSpPr txBox="1"/>
          <p:nvPr/>
        </p:nvSpPr>
        <p:spPr>
          <a:xfrm>
            <a:off x="466817" y="2819313"/>
            <a:ext cx="4810002" cy="2932573"/>
          </a:xfrm>
          <a:prstGeom prst="rect">
            <a:avLst/>
          </a:prstGeom>
        </p:spPr>
        <p:txBody>
          <a:bodyPr vert="horz" lIns="91440" tIns="45720" rIns="91440" bIns="45720" rtlCol="0">
            <a:normAutofit/>
          </a:bodyPr>
          <a:lstStyle/>
          <a:p>
            <a:pPr defTabSz="457200">
              <a:spcBef>
                <a:spcPts val="1000"/>
              </a:spcBef>
              <a:buClr>
                <a:schemeClr val="accent1"/>
              </a:buClr>
              <a:buSzPct val="80000"/>
            </a:pPr>
            <a:r>
              <a:rPr lang="en-US" sz="3200" dirty="0">
                <a:solidFill>
                  <a:schemeClr val="bg1"/>
                </a:solidFill>
                <a:latin typeface="Comic Sans MS" panose="030F0702030302020204" pitchFamily="66" charset="0"/>
                <a:ea typeface="+mj-ea"/>
                <a:cs typeface="+mj-cs"/>
              </a:rPr>
              <a:t>Please read the resource on the website with ten top tips for reading stories to your child.</a:t>
            </a:r>
          </a:p>
        </p:txBody>
      </p:sp>
      <p:pic>
        <p:nvPicPr>
          <p:cNvPr id="6" name="Picture 5">
            <a:extLst>
              <a:ext uri="{FF2B5EF4-FFF2-40B4-BE49-F238E27FC236}">
                <a16:creationId xmlns:a16="http://schemas.microsoft.com/office/drawing/2014/main" id="{6952F6F0-BE75-4BB5-8BCA-4049B99842A6}"/>
              </a:ext>
            </a:extLst>
          </p:cNvPr>
          <p:cNvPicPr>
            <a:picLocks noChangeAspect="1"/>
          </p:cNvPicPr>
          <p:nvPr/>
        </p:nvPicPr>
        <p:blipFill>
          <a:blip r:embed="rId8"/>
          <a:stretch>
            <a:fillRect/>
          </a:stretch>
        </p:blipFill>
        <p:spPr>
          <a:xfrm>
            <a:off x="5744054" y="2736946"/>
            <a:ext cx="5981129" cy="3396990"/>
          </a:xfrm>
          <a:prstGeom prst="rect">
            <a:avLst/>
          </a:prstGeom>
        </p:spPr>
      </p:pic>
    </p:spTree>
    <p:extLst>
      <p:ext uri="{BB962C8B-B14F-4D97-AF65-F5344CB8AC3E}">
        <p14:creationId xmlns:p14="http://schemas.microsoft.com/office/powerpoint/2010/main" val="9590913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7B6323F-75FD-4FFA-950D-6D013A6DC1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3" name="Picture 12">
            <a:extLst>
              <a:ext uri="{FF2B5EF4-FFF2-40B4-BE49-F238E27FC236}">
                <a16:creationId xmlns:a16="http://schemas.microsoft.com/office/drawing/2014/main" id="{DA2C34EF-101A-44FE-8A31-E0A7F4776AA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5" name="Oval 14">
            <a:extLst>
              <a:ext uri="{FF2B5EF4-FFF2-40B4-BE49-F238E27FC236}">
                <a16:creationId xmlns:a16="http://schemas.microsoft.com/office/drawing/2014/main" id="{5C86EC89-02DB-4384-8A63-0EFFEFD1B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7" name="Picture 16">
            <a:extLst>
              <a:ext uri="{FF2B5EF4-FFF2-40B4-BE49-F238E27FC236}">
                <a16:creationId xmlns:a16="http://schemas.microsoft.com/office/drawing/2014/main" id="{54BB1565-EB36-4D75-8888-72796286DC1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9" name="Picture 18">
            <a:extLst>
              <a:ext uri="{FF2B5EF4-FFF2-40B4-BE49-F238E27FC236}">
                <a16:creationId xmlns:a16="http://schemas.microsoft.com/office/drawing/2014/main" id="{871DF8C3-722E-49D1-87D5-E0FB1D64093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1" name="Rectangle 20">
            <a:extLst>
              <a:ext uri="{FF2B5EF4-FFF2-40B4-BE49-F238E27FC236}">
                <a16:creationId xmlns:a16="http://schemas.microsoft.com/office/drawing/2014/main" id="{93E59372-1F66-480B-ADD0-8000A0547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3" name="Freeform 7">
            <a:extLst>
              <a:ext uri="{FF2B5EF4-FFF2-40B4-BE49-F238E27FC236}">
                <a16:creationId xmlns:a16="http://schemas.microsoft.com/office/drawing/2014/main" id="{AA72AAC8-1209-4875-BA07-E6860CC8B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198023" y="544405"/>
            <a:ext cx="9404723" cy="1180711"/>
          </a:xfrm>
        </p:spPr>
        <p:txBody>
          <a:bodyPr vert="horz" lIns="91440" tIns="45720" rIns="91440" bIns="45720" rtlCol="0" anchor="t">
            <a:normAutofit/>
          </a:bodyPr>
          <a:lstStyle/>
          <a:p>
            <a:r>
              <a:rPr lang="en-US" dirty="0">
                <a:latin typeface="Comic Sans MS" panose="030F0702030302020204" pitchFamily="66" charset="0"/>
              </a:rPr>
              <a:t>English and Handwriting</a:t>
            </a:r>
          </a:p>
        </p:txBody>
      </p:sp>
      <p:sp>
        <p:nvSpPr>
          <p:cNvPr id="25" name="Rectangle 24">
            <a:extLst>
              <a:ext uri="{FF2B5EF4-FFF2-40B4-BE49-F238E27FC236}">
                <a16:creationId xmlns:a16="http://schemas.microsoft.com/office/drawing/2014/main" id="{6B6F5053-444C-4A41-90A3-4235858456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5">
            <a:extLst>
              <a:ext uri="{FF2B5EF4-FFF2-40B4-BE49-F238E27FC236}">
                <a16:creationId xmlns:a16="http://schemas.microsoft.com/office/drawing/2014/main" id="{877D4C50-8E36-4122-843F-CC0D80553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3" name="TextBox 2"/>
          <p:cNvSpPr txBox="1"/>
          <p:nvPr/>
        </p:nvSpPr>
        <p:spPr>
          <a:xfrm>
            <a:off x="307853" y="2390532"/>
            <a:ext cx="5409230" cy="3705468"/>
          </a:xfrm>
          <a:prstGeom prst="rect">
            <a:avLst/>
          </a:prstGeom>
        </p:spPr>
        <p:txBody>
          <a:bodyPr vert="horz" lIns="91440" tIns="45720" rIns="91440" bIns="45720" rtlCol="0">
            <a:normAutofit/>
          </a:bodyPr>
          <a:lstStyle/>
          <a:p>
            <a:pPr defTabSz="457200">
              <a:spcBef>
                <a:spcPts val="1000"/>
              </a:spcBef>
              <a:buClr>
                <a:schemeClr val="accent1"/>
              </a:buClr>
              <a:buSzPct val="80000"/>
            </a:pPr>
            <a:r>
              <a:rPr lang="en-US" sz="2400" dirty="0">
                <a:solidFill>
                  <a:schemeClr val="bg1"/>
                </a:solidFill>
                <a:latin typeface="Comic Sans MS" panose="030F0702030302020204" pitchFamily="66" charset="0"/>
                <a:ea typeface="+mj-ea"/>
                <a:cs typeface="+mj-cs"/>
              </a:rPr>
              <a:t>Taught in class following the Devon Education Services </a:t>
            </a:r>
            <a:r>
              <a:rPr lang="en-US" sz="2400" dirty="0" err="1">
                <a:solidFill>
                  <a:schemeClr val="bg1"/>
                </a:solidFill>
                <a:latin typeface="Comic Sans MS" panose="030F0702030302020204" pitchFamily="66" charset="0"/>
                <a:ea typeface="+mj-ea"/>
                <a:cs typeface="+mj-cs"/>
              </a:rPr>
              <a:t>BookWrites</a:t>
            </a:r>
            <a:r>
              <a:rPr lang="en-US" sz="2400" dirty="0">
                <a:solidFill>
                  <a:schemeClr val="bg1"/>
                </a:solidFill>
                <a:latin typeface="Comic Sans MS" panose="030F0702030302020204" pitchFamily="66" charset="0"/>
                <a:ea typeface="+mj-ea"/>
                <a:cs typeface="+mj-cs"/>
              </a:rPr>
              <a:t>. </a:t>
            </a:r>
          </a:p>
          <a:p>
            <a:pPr defTabSz="457200">
              <a:spcBef>
                <a:spcPts val="1000"/>
              </a:spcBef>
              <a:buClr>
                <a:schemeClr val="accent1"/>
              </a:buClr>
              <a:buSzPct val="80000"/>
            </a:pPr>
            <a:r>
              <a:rPr lang="en-US" sz="2400" dirty="0">
                <a:solidFill>
                  <a:schemeClr val="bg1"/>
                </a:solidFill>
                <a:latin typeface="Comic Sans MS" panose="030F0702030302020204" pitchFamily="66" charset="0"/>
                <a:ea typeface="+mj-ea"/>
                <a:cs typeface="+mj-cs"/>
              </a:rPr>
              <a:t>Cursive script introduced (once individual letters are formed correctly)</a:t>
            </a:r>
          </a:p>
          <a:p>
            <a:pPr defTabSz="457200">
              <a:spcBef>
                <a:spcPts val="1000"/>
              </a:spcBef>
              <a:buClr>
                <a:schemeClr val="accent1"/>
              </a:buClr>
              <a:buSzPct val="80000"/>
            </a:pPr>
            <a:r>
              <a:rPr lang="en-US" sz="2400" dirty="0">
                <a:solidFill>
                  <a:schemeClr val="bg1"/>
                </a:solidFill>
                <a:latin typeface="Comic Sans MS" panose="030F0702030302020204" pitchFamily="66" charset="0"/>
                <a:ea typeface="+mj-ea"/>
                <a:cs typeface="+mj-cs"/>
              </a:rPr>
              <a:t>Focus on teaching the skills for writing, including spelling, components of writing, comprehension of text and grammar</a:t>
            </a:r>
          </a:p>
        </p:txBody>
      </p:sp>
      <p:sp>
        <p:nvSpPr>
          <p:cNvPr id="29" name="Rectangle 28">
            <a:extLst>
              <a:ext uri="{FF2B5EF4-FFF2-40B4-BE49-F238E27FC236}">
                <a16:creationId xmlns:a16="http://schemas.microsoft.com/office/drawing/2014/main" id="{5FE7AAF2-88AD-4796-BA71-48C6CF7F6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3079" y="2806543"/>
            <a:ext cx="326618" cy="26715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0840E2D-AFE2-463F-B75C-851FD93571B8}"/>
              </a:ext>
            </a:extLst>
          </p:cNvPr>
          <p:cNvPicPr>
            <a:picLocks noChangeAspect="1"/>
          </p:cNvPicPr>
          <p:nvPr/>
        </p:nvPicPr>
        <p:blipFill>
          <a:blip r:embed="rId8"/>
          <a:stretch>
            <a:fillRect/>
          </a:stretch>
        </p:blipFill>
        <p:spPr>
          <a:xfrm rot="513920">
            <a:off x="5886254" y="2703342"/>
            <a:ext cx="2779682" cy="2802467"/>
          </a:xfrm>
          <a:prstGeom prst="rect">
            <a:avLst/>
          </a:prstGeom>
        </p:spPr>
      </p:pic>
      <p:pic>
        <p:nvPicPr>
          <p:cNvPr id="7" name="Picture 6">
            <a:extLst>
              <a:ext uri="{FF2B5EF4-FFF2-40B4-BE49-F238E27FC236}">
                <a16:creationId xmlns:a16="http://schemas.microsoft.com/office/drawing/2014/main" id="{0C27628D-08A0-4F61-8D16-3875E51307F3}"/>
              </a:ext>
            </a:extLst>
          </p:cNvPr>
          <p:cNvPicPr>
            <a:picLocks noChangeAspect="1"/>
          </p:cNvPicPr>
          <p:nvPr/>
        </p:nvPicPr>
        <p:blipFill>
          <a:blip r:embed="rId9"/>
          <a:stretch>
            <a:fillRect/>
          </a:stretch>
        </p:blipFill>
        <p:spPr>
          <a:xfrm rot="20158607">
            <a:off x="9216431" y="3306605"/>
            <a:ext cx="2224657" cy="2447123"/>
          </a:xfrm>
          <a:prstGeom prst="rect">
            <a:avLst/>
          </a:prstGeom>
        </p:spPr>
      </p:pic>
    </p:spTree>
    <p:extLst>
      <p:ext uri="{BB962C8B-B14F-4D97-AF65-F5344CB8AC3E}">
        <p14:creationId xmlns:p14="http://schemas.microsoft.com/office/powerpoint/2010/main" val="13301308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6" name="Picture 15">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0" name="Rectangle 19">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2" name="Freeform 7">
            <a:extLst>
              <a:ext uri="{FF2B5EF4-FFF2-40B4-BE49-F238E27FC236}">
                <a16:creationId xmlns:a16="http://schemas.microsoft.com/office/drawing/2014/main" id="{0A01F2A2-AEDD-47DC-AFB5-B97CEB9A5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vert="horz" lIns="91440" tIns="45720" rIns="91440" bIns="45720" rtlCol="0" anchor="t">
            <a:normAutofit/>
          </a:bodyPr>
          <a:lstStyle/>
          <a:p>
            <a:r>
              <a:rPr lang="en-US" u="sng" dirty="0">
                <a:latin typeface="Comic Sans MS" panose="030F0702030302020204" pitchFamily="66" charset="0"/>
              </a:rPr>
              <a:t>Mathematics (Y2 and Y3 separate)</a:t>
            </a:r>
          </a:p>
        </p:txBody>
      </p:sp>
      <p:sp>
        <p:nvSpPr>
          <p:cNvPr id="24" name="Rectangle 23">
            <a:extLst>
              <a:ext uri="{FF2B5EF4-FFF2-40B4-BE49-F238E27FC236}">
                <a16:creationId xmlns:a16="http://schemas.microsoft.com/office/drawing/2014/main" id="{DB5AF5F3-AD0A-4EFA-854A-47C780F26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5">
            <a:extLst>
              <a:ext uri="{FF2B5EF4-FFF2-40B4-BE49-F238E27FC236}">
                <a16:creationId xmlns:a16="http://schemas.microsoft.com/office/drawing/2014/main" id="{1E3D6D6C-E192-4135-B1DB-17C71EEBC9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3" name="TextBox 2"/>
          <p:cNvSpPr txBox="1"/>
          <p:nvPr/>
        </p:nvSpPr>
        <p:spPr>
          <a:xfrm>
            <a:off x="292608" y="2548281"/>
            <a:ext cx="7532505" cy="3658689"/>
          </a:xfrm>
          <a:prstGeom prst="rect">
            <a:avLst/>
          </a:prstGeom>
        </p:spPr>
        <p:txBody>
          <a:bodyPr vert="horz" lIns="91440" tIns="45720" rIns="91440" bIns="45720" rtlCol="0">
            <a:normAutofit fontScale="92500"/>
          </a:bodyPr>
          <a:lstStyle/>
          <a:p>
            <a:pPr defTabSz="457200">
              <a:spcBef>
                <a:spcPts val="1000"/>
              </a:spcBef>
              <a:buClr>
                <a:schemeClr val="accent1"/>
              </a:buClr>
              <a:buSzPct val="80000"/>
              <a:buFont typeface="Wingdings 3" charset="2"/>
              <a:buChar char=""/>
            </a:pPr>
            <a:r>
              <a:rPr lang="en-US" sz="2800" dirty="0">
                <a:solidFill>
                  <a:schemeClr val="bg1"/>
                </a:solidFill>
                <a:latin typeface="Comic Sans MS" panose="030F0702030302020204" pitchFamily="66" charset="0"/>
                <a:ea typeface="+mj-ea"/>
                <a:cs typeface="+mj-cs"/>
              </a:rPr>
              <a:t>Power </a:t>
            </a:r>
            <a:r>
              <a:rPr lang="en-US" sz="2800" dirty="0" err="1">
                <a:solidFill>
                  <a:schemeClr val="bg1"/>
                </a:solidFill>
                <a:latin typeface="Comic Sans MS" panose="030F0702030302020204" pitchFamily="66" charset="0"/>
                <a:ea typeface="+mj-ea"/>
                <a:cs typeface="+mj-cs"/>
              </a:rPr>
              <a:t>Maths</a:t>
            </a:r>
            <a:r>
              <a:rPr lang="en-US" sz="2800" dirty="0">
                <a:solidFill>
                  <a:schemeClr val="bg1"/>
                </a:solidFill>
                <a:latin typeface="Comic Sans MS" panose="030F0702030302020204" pitchFamily="66" charset="0"/>
                <a:ea typeface="+mj-ea"/>
                <a:cs typeface="+mj-cs"/>
              </a:rPr>
              <a:t> scheme </a:t>
            </a:r>
          </a:p>
          <a:p>
            <a:pPr defTabSz="457200">
              <a:spcBef>
                <a:spcPts val="1000"/>
              </a:spcBef>
              <a:buClr>
                <a:schemeClr val="accent1"/>
              </a:buClr>
              <a:buSzPct val="80000"/>
              <a:buFont typeface="Wingdings 3" charset="2"/>
              <a:buChar char=""/>
            </a:pPr>
            <a:r>
              <a:rPr lang="en-US" sz="2800" dirty="0">
                <a:solidFill>
                  <a:schemeClr val="bg1"/>
                </a:solidFill>
                <a:latin typeface="Comic Sans MS" panose="030F0702030302020204" pitchFamily="66" charset="0"/>
                <a:ea typeface="+mj-ea"/>
                <a:cs typeface="+mj-cs"/>
              </a:rPr>
              <a:t>Emphasis on children becoming fluent at</a:t>
            </a:r>
          </a:p>
          <a:p>
            <a:pPr defTabSz="457200">
              <a:spcBef>
                <a:spcPts val="1000"/>
              </a:spcBef>
              <a:buClr>
                <a:schemeClr val="accent1"/>
              </a:buClr>
              <a:buSzPct val="80000"/>
            </a:pPr>
            <a:r>
              <a:rPr lang="en-US" sz="2800" dirty="0">
                <a:solidFill>
                  <a:schemeClr val="bg1"/>
                </a:solidFill>
                <a:latin typeface="Comic Sans MS" panose="030F0702030302020204" pitchFamily="66" charset="0"/>
                <a:ea typeface="+mj-ea"/>
                <a:cs typeface="+mj-cs"/>
              </a:rPr>
              <a:t>number facts and skills beginning with numbers up to 10/20/100.</a:t>
            </a:r>
          </a:p>
          <a:p>
            <a:pPr defTabSz="457200">
              <a:spcBef>
                <a:spcPts val="1000"/>
              </a:spcBef>
              <a:buClr>
                <a:schemeClr val="accent1"/>
              </a:buClr>
              <a:buSzPct val="80000"/>
              <a:buFont typeface="Wingdings 3" charset="2"/>
              <a:buChar char=""/>
            </a:pPr>
            <a:r>
              <a:rPr lang="en-US" sz="2800" dirty="0">
                <a:solidFill>
                  <a:schemeClr val="bg1"/>
                </a:solidFill>
                <a:latin typeface="Comic Sans MS" panose="030F0702030302020204" pitchFamily="66" charset="0"/>
                <a:ea typeface="+mj-ea"/>
                <a:cs typeface="+mj-cs"/>
              </a:rPr>
              <a:t>Mastery curriculum</a:t>
            </a:r>
          </a:p>
          <a:p>
            <a:pPr defTabSz="457200">
              <a:spcBef>
                <a:spcPts val="1000"/>
              </a:spcBef>
              <a:buClr>
                <a:schemeClr val="accent1"/>
              </a:buClr>
              <a:buSzPct val="80000"/>
              <a:buFont typeface="Wingdings 3" charset="2"/>
              <a:buChar char=""/>
            </a:pPr>
            <a:r>
              <a:rPr lang="en-US" sz="2800" dirty="0">
                <a:solidFill>
                  <a:schemeClr val="bg1"/>
                </a:solidFill>
                <a:latin typeface="Comic Sans MS" panose="030F0702030302020204" pitchFamily="66" charset="0"/>
                <a:ea typeface="+mj-ea"/>
                <a:cs typeface="+mj-cs"/>
              </a:rPr>
              <a:t>Use of concrete resources and emphasis on</a:t>
            </a:r>
          </a:p>
          <a:p>
            <a:pPr defTabSz="457200">
              <a:spcBef>
                <a:spcPts val="1000"/>
              </a:spcBef>
              <a:buClr>
                <a:schemeClr val="accent1"/>
              </a:buClr>
              <a:buSzPct val="80000"/>
            </a:pPr>
            <a:r>
              <a:rPr lang="en-US" sz="2800" dirty="0">
                <a:solidFill>
                  <a:schemeClr val="bg1"/>
                </a:solidFill>
                <a:latin typeface="Comic Sans MS" panose="030F0702030302020204" pitchFamily="66" charset="0"/>
                <a:ea typeface="+mj-ea"/>
                <a:cs typeface="+mj-cs"/>
              </a:rPr>
              <a:t>talk.</a:t>
            </a:r>
          </a:p>
        </p:txBody>
      </p:sp>
      <p:pic>
        <p:nvPicPr>
          <p:cNvPr id="5" name="Picture 4">
            <a:extLst>
              <a:ext uri="{FF2B5EF4-FFF2-40B4-BE49-F238E27FC236}">
                <a16:creationId xmlns:a16="http://schemas.microsoft.com/office/drawing/2014/main" id="{E200202D-5224-436A-A8DB-90E28605F68B}"/>
              </a:ext>
            </a:extLst>
          </p:cNvPr>
          <p:cNvPicPr>
            <a:picLocks noChangeAspect="1"/>
          </p:cNvPicPr>
          <p:nvPr/>
        </p:nvPicPr>
        <p:blipFill>
          <a:blip r:embed="rId7"/>
          <a:stretch>
            <a:fillRect/>
          </a:stretch>
        </p:blipFill>
        <p:spPr>
          <a:xfrm>
            <a:off x="7999412" y="2516414"/>
            <a:ext cx="3603299" cy="4407706"/>
          </a:xfrm>
          <a:prstGeom prst="rect">
            <a:avLst/>
          </a:prstGeom>
          <a:effectLst/>
        </p:spPr>
      </p:pic>
    </p:spTree>
    <p:extLst>
      <p:ext uri="{BB962C8B-B14F-4D97-AF65-F5344CB8AC3E}">
        <p14:creationId xmlns:p14="http://schemas.microsoft.com/office/powerpoint/2010/main" val="4419350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6" name="Picture 15">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0" name="Rectangle 19">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2" name="Freeform 7">
            <a:extLst>
              <a:ext uri="{FF2B5EF4-FFF2-40B4-BE49-F238E27FC236}">
                <a16:creationId xmlns:a16="http://schemas.microsoft.com/office/drawing/2014/main" id="{0A01F2A2-AEDD-47DC-AFB5-B97CEB9A5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vert="horz" lIns="91440" tIns="45720" rIns="91440" bIns="45720" rtlCol="0" anchor="t">
            <a:normAutofit/>
          </a:bodyPr>
          <a:lstStyle/>
          <a:p>
            <a:r>
              <a:rPr lang="en-US" u="sng" dirty="0">
                <a:latin typeface="Comic Sans MS" panose="030F0702030302020204" pitchFamily="66" charset="0"/>
              </a:rPr>
              <a:t>Mathematics</a:t>
            </a:r>
          </a:p>
        </p:txBody>
      </p:sp>
      <p:sp>
        <p:nvSpPr>
          <p:cNvPr id="24" name="Rectangle 23">
            <a:extLst>
              <a:ext uri="{FF2B5EF4-FFF2-40B4-BE49-F238E27FC236}">
                <a16:creationId xmlns:a16="http://schemas.microsoft.com/office/drawing/2014/main" id="{DB5AF5F3-AD0A-4EFA-854A-47C780F26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5">
            <a:extLst>
              <a:ext uri="{FF2B5EF4-FFF2-40B4-BE49-F238E27FC236}">
                <a16:creationId xmlns:a16="http://schemas.microsoft.com/office/drawing/2014/main" id="{1E3D6D6C-E192-4135-B1DB-17C71EEBC9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pic>
        <p:nvPicPr>
          <p:cNvPr id="6" name="Picture 5">
            <a:extLst>
              <a:ext uri="{FF2B5EF4-FFF2-40B4-BE49-F238E27FC236}">
                <a16:creationId xmlns:a16="http://schemas.microsoft.com/office/drawing/2014/main" id="{A6AE1D56-C6BD-8718-52E9-CBEC42B8AAC8}"/>
              </a:ext>
            </a:extLst>
          </p:cNvPr>
          <p:cNvPicPr>
            <a:picLocks noChangeAspect="1"/>
          </p:cNvPicPr>
          <p:nvPr/>
        </p:nvPicPr>
        <p:blipFill>
          <a:blip r:embed="rId7"/>
          <a:stretch>
            <a:fillRect/>
          </a:stretch>
        </p:blipFill>
        <p:spPr>
          <a:xfrm>
            <a:off x="-721" y="1600200"/>
            <a:ext cx="6429746" cy="3802157"/>
          </a:xfrm>
          <a:prstGeom prst="rect">
            <a:avLst/>
          </a:prstGeom>
        </p:spPr>
      </p:pic>
      <p:pic>
        <p:nvPicPr>
          <p:cNvPr id="8" name="Picture 7">
            <a:extLst>
              <a:ext uri="{FF2B5EF4-FFF2-40B4-BE49-F238E27FC236}">
                <a16:creationId xmlns:a16="http://schemas.microsoft.com/office/drawing/2014/main" id="{10C23F7A-D6AA-0F54-74F1-AFF4C36202BD}"/>
              </a:ext>
            </a:extLst>
          </p:cNvPr>
          <p:cNvPicPr>
            <a:picLocks noChangeAspect="1"/>
          </p:cNvPicPr>
          <p:nvPr/>
        </p:nvPicPr>
        <p:blipFill>
          <a:blip r:embed="rId8"/>
          <a:stretch>
            <a:fillRect/>
          </a:stretch>
        </p:blipFill>
        <p:spPr>
          <a:xfrm>
            <a:off x="6429025" y="2948881"/>
            <a:ext cx="5701301" cy="3424409"/>
          </a:xfrm>
          <a:prstGeom prst="rect">
            <a:avLst/>
          </a:prstGeom>
        </p:spPr>
      </p:pic>
    </p:spTree>
    <p:extLst>
      <p:ext uri="{BB962C8B-B14F-4D97-AF65-F5344CB8AC3E}">
        <p14:creationId xmlns:p14="http://schemas.microsoft.com/office/powerpoint/2010/main" val="25355072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omic Sans MS" panose="030F0702030302020204" pitchFamily="66" charset="0"/>
              </a:rPr>
              <a:t>Homework</a:t>
            </a:r>
          </a:p>
        </p:txBody>
      </p:sp>
      <p:graphicFrame>
        <p:nvGraphicFramePr>
          <p:cNvPr id="3" name="Table 2">
            <a:extLst>
              <a:ext uri="{FF2B5EF4-FFF2-40B4-BE49-F238E27FC236}">
                <a16:creationId xmlns:a16="http://schemas.microsoft.com/office/drawing/2014/main" id="{C77829B6-5981-4BA4-BC60-66D5E6FC1A49}"/>
              </a:ext>
            </a:extLst>
          </p:cNvPr>
          <p:cNvGraphicFramePr>
            <a:graphicFrameLocks noGrp="1"/>
          </p:cNvGraphicFramePr>
          <p:nvPr>
            <p:extLst>
              <p:ext uri="{D42A27DB-BD31-4B8C-83A1-F6EECF244321}">
                <p14:modId xmlns:p14="http://schemas.microsoft.com/office/powerpoint/2010/main" val="2244848405"/>
              </p:ext>
            </p:extLst>
          </p:nvPr>
        </p:nvGraphicFramePr>
        <p:xfrm>
          <a:off x="646111" y="1383301"/>
          <a:ext cx="10021824" cy="3678575"/>
        </p:xfrm>
        <a:graphic>
          <a:graphicData uri="http://schemas.openxmlformats.org/drawingml/2006/table">
            <a:tbl>
              <a:tblPr/>
              <a:tblGrid>
                <a:gridCol w="1677910">
                  <a:extLst>
                    <a:ext uri="{9D8B030D-6E8A-4147-A177-3AD203B41FA5}">
                      <a16:colId xmlns:a16="http://schemas.microsoft.com/office/drawing/2014/main" val="2669611597"/>
                    </a:ext>
                  </a:extLst>
                </a:gridCol>
                <a:gridCol w="3365991">
                  <a:extLst>
                    <a:ext uri="{9D8B030D-6E8A-4147-A177-3AD203B41FA5}">
                      <a16:colId xmlns:a16="http://schemas.microsoft.com/office/drawing/2014/main" val="879270949"/>
                    </a:ext>
                  </a:extLst>
                </a:gridCol>
                <a:gridCol w="2980418">
                  <a:extLst>
                    <a:ext uri="{9D8B030D-6E8A-4147-A177-3AD203B41FA5}">
                      <a16:colId xmlns:a16="http://schemas.microsoft.com/office/drawing/2014/main" val="670275250"/>
                    </a:ext>
                  </a:extLst>
                </a:gridCol>
                <a:gridCol w="1997505">
                  <a:extLst>
                    <a:ext uri="{9D8B030D-6E8A-4147-A177-3AD203B41FA5}">
                      <a16:colId xmlns:a16="http://schemas.microsoft.com/office/drawing/2014/main" val="1390152393"/>
                    </a:ext>
                  </a:extLst>
                </a:gridCol>
              </a:tblGrid>
              <a:tr h="610698">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 </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b="1" kern="1400" dirty="0">
                          <a:ln>
                            <a:noFill/>
                          </a:ln>
                          <a:solidFill>
                            <a:srgbClr val="000000"/>
                          </a:solidFill>
                          <a:effectLst/>
                          <a:latin typeface="Comic Sans MS" panose="030F0702030302020204" pitchFamily="66" charset="0"/>
                        </a:rPr>
                        <a:t>Maths/English/Topic</a:t>
                      </a:r>
                      <a:endParaRPr lang="en-GB" sz="2000" kern="1400" dirty="0">
                        <a:ln>
                          <a:noFill/>
                        </a:ln>
                        <a:solidFill>
                          <a:srgbClr val="000000"/>
                        </a:solidFill>
                        <a:effectLst/>
                        <a:latin typeface="Comic Sans MS" panose="030F0702030302020204" pitchFamily="66" charset="0"/>
                      </a:endParaRP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b="1" kern="1400">
                          <a:ln>
                            <a:noFill/>
                          </a:ln>
                          <a:solidFill>
                            <a:srgbClr val="000000"/>
                          </a:solidFill>
                          <a:effectLst/>
                          <a:latin typeface="Comic Sans MS" panose="030F0702030302020204" pitchFamily="66" charset="0"/>
                        </a:rPr>
                        <a:t>Spelling</a:t>
                      </a:r>
                      <a:endParaRPr lang="en-GB" sz="2000" kern="1400">
                        <a:ln>
                          <a:noFill/>
                        </a:ln>
                        <a:solidFill>
                          <a:srgbClr val="000000"/>
                        </a:solidFill>
                        <a:effectLst/>
                        <a:latin typeface="Comic Sans MS" panose="030F0702030302020204" pitchFamily="66" charset="0"/>
                      </a:endParaRP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b="1" kern="1400">
                          <a:ln>
                            <a:noFill/>
                          </a:ln>
                          <a:solidFill>
                            <a:srgbClr val="000000"/>
                          </a:solidFill>
                          <a:effectLst/>
                          <a:latin typeface="Comic Sans MS" panose="030F0702030302020204" pitchFamily="66" charset="0"/>
                        </a:rPr>
                        <a:t>Reading</a:t>
                      </a:r>
                      <a:endParaRPr lang="en-GB" sz="2000" kern="1400">
                        <a:ln>
                          <a:noFill/>
                        </a:ln>
                        <a:solidFill>
                          <a:srgbClr val="000000"/>
                        </a:solidFill>
                        <a:effectLst/>
                        <a:latin typeface="Comic Sans MS" panose="030F0702030302020204" pitchFamily="66" charset="0"/>
                      </a:endParaRP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28007330"/>
                  </a:ext>
                </a:extLst>
              </a:tr>
              <a:tr h="610698">
                <a:tc>
                  <a:txBody>
                    <a:bodyPr/>
                    <a:lstStyle/>
                    <a:p>
                      <a:pPr marR="0" indent="0" algn="ctr" rtl="0">
                        <a:spcBef>
                          <a:spcPts val="0"/>
                        </a:spcBef>
                        <a:spcAft>
                          <a:spcPts val="0"/>
                        </a:spcAft>
                      </a:pPr>
                      <a:r>
                        <a:rPr lang="en-GB" sz="2000" b="1" kern="1400">
                          <a:ln>
                            <a:noFill/>
                          </a:ln>
                          <a:solidFill>
                            <a:srgbClr val="000000"/>
                          </a:solidFill>
                          <a:effectLst/>
                          <a:latin typeface="Comic Sans MS" panose="030F0702030302020204" pitchFamily="66" charset="0"/>
                        </a:rPr>
                        <a:t>Monday</a:t>
                      </a:r>
                      <a:endParaRPr lang="en-GB" sz="2000" kern="1400">
                        <a:ln>
                          <a:noFill/>
                        </a:ln>
                        <a:solidFill>
                          <a:srgbClr val="000000"/>
                        </a:solidFill>
                        <a:effectLst/>
                        <a:latin typeface="Comic Sans MS" panose="030F0702030302020204" pitchFamily="66" charset="0"/>
                      </a:endParaRP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Homework out.</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Spellings out.</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Reading</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653979434"/>
                  </a:ext>
                </a:extLst>
              </a:tr>
              <a:tr h="610698">
                <a:tc>
                  <a:txBody>
                    <a:bodyPr/>
                    <a:lstStyle/>
                    <a:p>
                      <a:pPr marR="0" indent="0" algn="ctr" rtl="0">
                        <a:spcBef>
                          <a:spcPts val="0"/>
                        </a:spcBef>
                        <a:spcAft>
                          <a:spcPts val="0"/>
                        </a:spcAft>
                      </a:pPr>
                      <a:r>
                        <a:rPr lang="en-GB" sz="2000" b="1" kern="1400">
                          <a:ln>
                            <a:noFill/>
                          </a:ln>
                          <a:solidFill>
                            <a:srgbClr val="000000"/>
                          </a:solidFill>
                          <a:effectLst/>
                          <a:latin typeface="Comic Sans MS" panose="030F0702030302020204" pitchFamily="66" charset="0"/>
                        </a:rPr>
                        <a:t>Tuesday</a:t>
                      </a:r>
                      <a:endParaRPr lang="en-GB" sz="2000" kern="1400">
                        <a:ln>
                          <a:noFill/>
                        </a:ln>
                        <a:solidFill>
                          <a:srgbClr val="000000"/>
                        </a:solidFill>
                        <a:effectLst/>
                        <a:latin typeface="Comic Sans MS" panose="030F0702030302020204" pitchFamily="66" charset="0"/>
                      </a:endParaRP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 </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 </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Reading</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1309915"/>
                  </a:ext>
                </a:extLst>
              </a:tr>
              <a:tr h="625085">
                <a:tc>
                  <a:txBody>
                    <a:bodyPr/>
                    <a:lstStyle/>
                    <a:p>
                      <a:pPr marR="0" indent="0" algn="ctr" rtl="0">
                        <a:spcBef>
                          <a:spcPts val="0"/>
                        </a:spcBef>
                        <a:spcAft>
                          <a:spcPts val="0"/>
                        </a:spcAft>
                      </a:pPr>
                      <a:r>
                        <a:rPr lang="en-GB" sz="2000" b="1" kern="1400">
                          <a:ln>
                            <a:noFill/>
                          </a:ln>
                          <a:solidFill>
                            <a:srgbClr val="000000"/>
                          </a:solidFill>
                          <a:effectLst/>
                          <a:latin typeface="Comic Sans MS" panose="030F0702030302020204" pitchFamily="66" charset="0"/>
                        </a:rPr>
                        <a:t>Wednesday</a:t>
                      </a:r>
                      <a:endParaRPr lang="en-GB" sz="2000" kern="1400">
                        <a:ln>
                          <a:noFill/>
                        </a:ln>
                        <a:solidFill>
                          <a:srgbClr val="000000"/>
                        </a:solidFill>
                        <a:effectLst/>
                        <a:latin typeface="Comic Sans MS" panose="030F0702030302020204" pitchFamily="66" charset="0"/>
                      </a:endParaRP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 </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 </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Reading</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645777661"/>
                  </a:ext>
                </a:extLst>
              </a:tr>
              <a:tr h="610698">
                <a:tc>
                  <a:txBody>
                    <a:bodyPr/>
                    <a:lstStyle/>
                    <a:p>
                      <a:pPr marR="0" indent="0" algn="ctr" rtl="0">
                        <a:spcBef>
                          <a:spcPts val="0"/>
                        </a:spcBef>
                        <a:spcAft>
                          <a:spcPts val="0"/>
                        </a:spcAft>
                      </a:pPr>
                      <a:r>
                        <a:rPr lang="en-GB" sz="2000" b="1" kern="1400">
                          <a:ln>
                            <a:noFill/>
                          </a:ln>
                          <a:solidFill>
                            <a:srgbClr val="000000"/>
                          </a:solidFill>
                          <a:effectLst/>
                          <a:latin typeface="Comic Sans MS" panose="030F0702030302020204" pitchFamily="66" charset="0"/>
                        </a:rPr>
                        <a:t>Thursday</a:t>
                      </a:r>
                      <a:endParaRPr lang="en-GB" sz="2000" kern="1400">
                        <a:ln>
                          <a:noFill/>
                        </a:ln>
                        <a:solidFill>
                          <a:srgbClr val="000000"/>
                        </a:solidFill>
                        <a:effectLst/>
                        <a:latin typeface="Comic Sans MS" panose="030F0702030302020204" pitchFamily="66" charset="0"/>
                      </a:endParaRP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dirty="0">
                          <a:ln>
                            <a:noFill/>
                          </a:ln>
                          <a:solidFill>
                            <a:srgbClr val="000000"/>
                          </a:solidFill>
                          <a:effectLst/>
                          <a:latin typeface="Comic Sans MS" panose="030F0702030302020204" pitchFamily="66" charset="0"/>
                        </a:rPr>
                        <a:t> </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 </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Reading</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33238966"/>
                  </a:ext>
                </a:extLst>
              </a:tr>
              <a:tr h="610698">
                <a:tc>
                  <a:txBody>
                    <a:bodyPr/>
                    <a:lstStyle/>
                    <a:p>
                      <a:pPr marR="0" indent="0" algn="ctr" rtl="0">
                        <a:spcBef>
                          <a:spcPts val="0"/>
                        </a:spcBef>
                        <a:spcAft>
                          <a:spcPts val="0"/>
                        </a:spcAft>
                      </a:pPr>
                      <a:r>
                        <a:rPr lang="en-GB" sz="2000" b="1" kern="1400">
                          <a:ln>
                            <a:noFill/>
                          </a:ln>
                          <a:solidFill>
                            <a:srgbClr val="000000"/>
                          </a:solidFill>
                          <a:effectLst/>
                          <a:latin typeface="Comic Sans MS" panose="030F0702030302020204" pitchFamily="66" charset="0"/>
                        </a:rPr>
                        <a:t>Friday</a:t>
                      </a:r>
                      <a:endParaRPr lang="en-GB" sz="2000" kern="1400">
                        <a:ln>
                          <a:noFill/>
                        </a:ln>
                        <a:solidFill>
                          <a:srgbClr val="000000"/>
                        </a:solidFill>
                        <a:effectLst/>
                        <a:latin typeface="Comic Sans MS" panose="030F0702030302020204" pitchFamily="66" charset="0"/>
                      </a:endParaRP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Homework due in.</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Spelling test</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dirty="0">
                          <a:ln>
                            <a:noFill/>
                          </a:ln>
                          <a:solidFill>
                            <a:srgbClr val="000000"/>
                          </a:solidFill>
                          <a:effectLst/>
                          <a:latin typeface="Comic Sans MS" panose="030F0702030302020204" pitchFamily="66" charset="0"/>
                        </a:rPr>
                        <a:t>Reading</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986393960"/>
                  </a:ext>
                </a:extLst>
              </a:tr>
            </a:tbl>
          </a:graphicData>
        </a:graphic>
      </p:graphicFrame>
      <p:sp>
        <p:nvSpPr>
          <p:cNvPr id="4" name="Control 1">
            <a:extLst>
              <a:ext uri="{FF2B5EF4-FFF2-40B4-BE49-F238E27FC236}">
                <a16:creationId xmlns:a16="http://schemas.microsoft.com/office/drawing/2014/main" id="{48E84B60-707F-4C50-AE46-BF2355B15634}"/>
              </a:ext>
            </a:extLst>
          </p:cNvPr>
          <p:cNvSpPr>
            <a:spLocks noChangeArrowheads="1" noChangeShapeType="1"/>
          </p:cNvSpPr>
          <p:nvPr/>
        </p:nvSpPr>
        <p:spPr bwMode="auto">
          <a:xfrm>
            <a:off x="4940300" y="9110663"/>
            <a:ext cx="3911600" cy="1266825"/>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7" name="TextBox 6">
            <a:extLst>
              <a:ext uri="{FF2B5EF4-FFF2-40B4-BE49-F238E27FC236}">
                <a16:creationId xmlns:a16="http://schemas.microsoft.com/office/drawing/2014/main" id="{E3F4F639-A779-419F-B356-EC48CC4833C9}"/>
              </a:ext>
            </a:extLst>
          </p:cNvPr>
          <p:cNvSpPr txBox="1"/>
          <p:nvPr/>
        </p:nvSpPr>
        <p:spPr>
          <a:xfrm>
            <a:off x="362712" y="5364881"/>
            <a:ext cx="11466576" cy="1108981"/>
          </a:xfrm>
          <a:prstGeom prst="rect">
            <a:avLst/>
          </a:prstGeom>
        </p:spPr>
        <p:txBody>
          <a:bodyPr vert="horz" lIns="91440" tIns="45720" rIns="91440" bIns="45720" rtlCol="0">
            <a:normAutofit/>
          </a:bodyPr>
          <a:lstStyle/>
          <a:p>
            <a:pPr defTabSz="457200">
              <a:spcBef>
                <a:spcPts val="1000"/>
              </a:spcBef>
              <a:buClr>
                <a:schemeClr val="accent1"/>
              </a:buClr>
              <a:buSzPct val="80000"/>
            </a:pPr>
            <a:r>
              <a:rPr lang="en-US" sz="2400" dirty="0">
                <a:latin typeface="Comic Sans MS" panose="030F0702030302020204" pitchFamily="66" charset="0"/>
                <a:ea typeface="+mj-ea"/>
                <a:cs typeface="+mj-cs"/>
              </a:rPr>
              <a:t>There will be a focus on times tables until children are secure in knowing these off by heart.</a:t>
            </a:r>
          </a:p>
        </p:txBody>
      </p:sp>
    </p:spTree>
    <p:extLst>
      <p:ext uri="{BB962C8B-B14F-4D97-AF65-F5344CB8AC3E}">
        <p14:creationId xmlns:p14="http://schemas.microsoft.com/office/powerpoint/2010/main" val="2692903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284" y="274320"/>
            <a:ext cx="9404723" cy="823632"/>
          </a:xfrm>
        </p:spPr>
        <p:txBody>
          <a:bodyPr/>
          <a:lstStyle/>
          <a:p>
            <a:r>
              <a:rPr lang="en-GB" b="1" u="sng" dirty="0">
                <a:latin typeface="Comic Sans MS" panose="030F0702030302020204" pitchFamily="66" charset="0"/>
              </a:rPr>
              <a:t>Spellings – Year 2</a:t>
            </a:r>
          </a:p>
        </p:txBody>
      </p:sp>
      <p:sp>
        <p:nvSpPr>
          <p:cNvPr id="4" name="Control 1">
            <a:extLst>
              <a:ext uri="{FF2B5EF4-FFF2-40B4-BE49-F238E27FC236}">
                <a16:creationId xmlns:a16="http://schemas.microsoft.com/office/drawing/2014/main" id="{48E84B60-707F-4C50-AE46-BF2355B15634}"/>
              </a:ext>
            </a:extLst>
          </p:cNvPr>
          <p:cNvSpPr>
            <a:spLocks noChangeArrowheads="1" noChangeShapeType="1"/>
          </p:cNvSpPr>
          <p:nvPr/>
        </p:nvSpPr>
        <p:spPr bwMode="auto">
          <a:xfrm>
            <a:off x="4940300" y="9110663"/>
            <a:ext cx="3911600" cy="1266825"/>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0" tIns="0" rIns="0" bIns="0" numCol="1" anchor="t" anchorCtr="0" compatLnSpc="1">
            <a:prstTxWarp prst="textNoShape">
              <a:avLst/>
            </a:prstTxWarp>
          </a:bodyPr>
          <a:lstStyle/>
          <a:p>
            <a:endParaRPr lang="en-GB"/>
          </a:p>
        </p:txBody>
      </p:sp>
      <p:pic>
        <p:nvPicPr>
          <p:cNvPr id="3" name="Picture 2">
            <a:extLst>
              <a:ext uri="{FF2B5EF4-FFF2-40B4-BE49-F238E27FC236}">
                <a16:creationId xmlns:a16="http://schemas.microsoft.com/office/drawing/2014/main" id="{582828AB-14F3-407B-9E70-748B93F82FD1}"/>
              </a:ext>
            </a:extLst>
          </p:cNvPr>
          <p:cNvPicPr>
            <a:picLocks noChangeAspect="1"/>
          </p:cNvPicPr>
          <p:nvPr/>
        </p:nvPicPr>
        <p:blipFill>
          <a:blip r:embed="rId3"/>
          <a:stretch>
            <a:fillRect/>
          </a:stretch>
        </p:blipFill>
        <p:spPr>
          <a:xfrm>
            <a:off x="372236" y="1300163"/>
            <a:ext cx="6295581" cy="4524316"/>
          </a:xfrm>
          <a:prstGeom prst="rect">
            <a:avLst/>
          </a:prstGeom>
        </p:spPr>
      </p:pic>
      <p:sp>
        <p:nvSpPr>
          <p:cNvPr id="7" name="TextBox 6">
            <a:extLst>
              <a:ext uri="{FF2B5EF4-FFF2-40B4-BE49-F238E27FC236}">
                <a16:creationId xmlns:a16="http://schemas.microsoft.com/office/drawing/2014/main" id="{E11916C3-0C4F-4DAC-AA1B-DA6DAFBF3BBD}"/>
              </a:ext>
            </a:extLst>
          </p:cNvPr>
          <p:cNvSpPr txBox="1"/>
          <p:nvPr/>
        </p:nvSpPr>
        <p:spPr>
          <a:xfrm>
            <a:off x="6945472" y="1530499"/>
            <a:ext cx="4874292" cy="4524315"/>
          </a:xfrm>
          <a:prstGeom prst="rect">
            <a:avLst/>
          </a:prstGeom>
          <a:noFill/>
        </p:spPr>
        <p:txBody>
          <a:bodyPr wrap="square" rtlCol="0">
            <a:spAutoFit/>
          </a:bodyPr>
          <a:lstStyle/>
          <a:p>
            <a:r>
              <a:rPr lang="en-GB" sz="2400" dirty="0">
                <a:latin typeface="Comic Sans MS" panose="030F0702030302020204" pitchFamily="66" charset="0"/>
              </a:rPr>
              <a:t>Year 2’s spelling lists link directly to the sounds taught the previous week in the </a:t>
            </a:r>
            <a:r>
              <a:rPr lang="en-GB" sz="2400" dirty="0" err="1">
                <a:latin typeface="Comic Sans MS" panose="030F0702030302020204" pitchFamily="66" charset="0"/>
              </a:rPr>
              <a:t>RWi</a:t>
            </a:r>
            <a:r>
              <a:rPr lang="en-GB" sz="2400" dirty="0">
                <a:latin typeface="Comic Sans MS" panose="030F0702030302020204" pitchFamily="66" charset="0"/>
              </a:rPr>
              <a:t> sessions. Children will take the words from the lesson to practise at home. Spellings are tested on Fridays. </a:t>
            </a:r>
          </a:p>
          <a:p>
            <a:endParaRPr lang="en-GB" sz="2400" dirty="0">
              <a:latin typeface="Comic Sans MS" panose="030F0702030302020204" pitchFamily="66" charset="0"/>
            </a:endParaRPr>
          </a:p>
          <a:p>
            <a:r>
              <a:rPr lang="en-GB" sz="2400" dirty="0">
                <a:latin typeface="Comic Sans MS" panose="030F0702030302020204" pitchFamily="66" charset="0"/>
              </a:rPr>
              <a:t>Children will also have two common exception words.</a:t>
            </a:r>
          </a:p>
          <a:p>
            <a:endParaRPr lang="en-GB" sz="2400" dirty="0">
              <a:latin typeface="Comic Sans MS" panose="030F0702030302020204" pitchFamily="66" charset="0"/>
            </a:endParaRPr>
          </a:p>
          <a:p>
            <a:r>
              <a:rPr lang="en-GB" sz="2400" dirty="0">
                <a:latin typeface="Comic Sans MS" panose="030F0702030302020204" pitchFamily="66" charset="0"/>
              </a:rPr>
              <a:t>VC links to be used. </a:t>
            </a:r>
          </a:p>
        </p:txBody>
      </p:sp>
    </p:spTree>
    <p:extLst>
      <p:ext uri="{BB962C8B-B14F-4D97-AF65-F5344CB8AC3E}">
        <p14:creationId xmlns:p14="http://schemas.microsoft.com/office/powerpoint/2010/main" val="20781952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1480D-D8C8-44EE-9F14-721F31560C31}"/>
              </a:ext>
            </a:extLst>
          </p:cNvPr>
          <p:cNvSpPr>
            <a:spLocks noGrp="1"/>
          </p:cNvSpPr>
          <p:nvPr>
            <p:ph type="title"/>
          </p:nvPr>
        </p:nvSpPr>
        <p:spPr>
          <a:xfrm>
            <a:off x="200025" y="690462"/>
            <a:ext cx="9613861" cy="992034"/>
          </a:xfrm>
        </p:spPr>
        <p:txBody>
          <a:bodyPr/>
          <a:lstStyle/>
          <a:p>
            <a:r>
              <a:rPr lang="en-GB" sz="3600" b="1" u="sng" dirty="0">
                <a:latin typeface="Comic Sans MS" panose="030F0702030302020204" pitchFamily="66" charset="0"/>
              </a:rPr>
              <a:t>Spellings – Year 3</a:t>
            </a:r>
            <a:endParaRPr lang="en-GB" sz="3600" dirty="0">
              <a:latin typeface="Comic Sans MS" panose="030F0702030302020204" pitchFamily="66" charset="0"/>
            </a:endParaRPr>
          </a:p>
        </p:txBody>
      </p:sp>
      <p:sp>
        <p:nvSpPr>
          <p:cNvPr id="5" name="TextBox 4">
            <a:extLst>
              <a:ext uri="{FF2B5EF4-FFF2-40B4-BE49-F238E27FC236}">
                <a16:creationId xmlns:a16="http://schemas.microsoft.com/office/drawing/2014/main" id="{3565924C-21F3-486B-977A-07D554E32F70}"/>
              </a:ext>
            </a:extLst>
          </p:cNvPr>
          <p:cNvSpPr txBox="1"/>
          <p:nvPr/>
        </p:nvSpPr>
        <p:spPr>
          <a:xfrm>
            <a:off x="200025" y="2102040"/>
            <a:ext cx="5870513" cy="4524315"/>
          </a:xfrm>
          <a:prstGeom prst="rect">
            <a:avLst/>
          </a:prstGeom>
          <a:noFill/>
        </p:spPr>
        <p:txBody>
          <a:bodyPr wrap="square" rtlCol="0">
            <a:spAutoFit/>
          </a:bodyPr>
          <a:lstStyle/>
          <a:p>
            <a:r>
              <a:rPr lang="en-GB" sz="2400" dirty="0">
                <a:latin typeface="Comic Sans MS" panose="030F0702030302020204" pitchFamily="66" charset="0"/>
              </a:rPr>
              <a:t>Year 3’s spelling lesson is taught on a Monday. Children will take the words from the lesson to practise at home. Spellings are tested on Fridays. </a:t>
            </a:r>
          </a:p>
          <a:p>
            <a:endParaRPr lang="en-GB" sz="2400" dirty="0">
              <a:latin typeface="Comic Sans MS" panose="030F0702030302020204" pitchFamily="66" charset="0"/>
            </a:endParaRPr>
          </a:p>
          <a:p>
            <a:r>
              <a:rPr lang="en-GB" sz="2400" dirty="0">
                <a:latin typeface="Comic Sans MS" panose="030F0702030302020204" pitchFamily="66" charset="0"/>
              </a:rPr>
              <a:t>Following the No Nonsense Spelling Programme</a:t>
            </a:r>
          </a:p>
          <a:p>
            <a:endParaRPr lang="en-GB" sz="2400" dirty="0">
              <a:latin typeface="Comic Sans MS" panose="030F0702030302020204" pitchFamily="66" charset="0"/>
            </a:endParaRPr>
          </a:p>
          <a:p>
            <a:r>
              <a:rPr lang="en-GB" sz="2400" dirty="0">
                <a:latin typeface="Comic Sans MS" panose="030F0702030302020204" pitchFamily="66" charset="0"/>
              </a:rPr>
              <a:t>Some weeks, a rule isn’t taught. Instead children work on words from the Year 3/4 spelling list from the National Curriculum.</a:t>
            </a:r>
          </a:p>
        </p:txBody>
      </p:sp>
      <p:pic>
        <p:nvPicPr>
          <p:cNvPr id="3" name="Picture 2">
            <a:extLst>
              <a:ext uri="{FF2B5EF4-FFF2-40B4-BE49-F238E27FC236}">
                <a16:creationId xmlns:a16="http://schemas.microsoft.com/office/drawing/2014/main" id="{54FF7814-2B4B-44FF-A073-8B45D55023F0}"/>
              </a:ext>
            </a:extLst>
          </p:cNvPr>
          <p:cNvPicPr>
            <a:picLocks noChangeAspect="1"/>
          </p:cNvPicPr>
          <p:nvPr/>
        </p:nvPicPr>
        <p:blipFill>
          <a:blip r:embed="rId3"/>
          <a:stretch>
            <a:fillRect/>
          </a:stretch>
        </p:blipFill>
        <p:spPr>
          <a:xfrm>
            <a:off x="6096000" y="2102040"/>
            <a:ext cx="5895975" cy="4286250"/>
          </a:xfrm>
          <a:prstGeom prst="rect">
            <a:avLst/>
          </a:prstGeom>
        </p:spPr>
      </p:pic>
    </p:spTree>
    <p:extLst>
      <p:ext uri="{BB962C8B-B14F-4D97-AF65-F5344CB8AC3E}">
        <p14:creationId xmlns:p14="http://schemas.microsoft.com/office/powerpoint/2010/main" val="22390324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03849-83EA-394E-534B-837B4888B663}"/>
              </a:ext>
            </a:extLst>
          </p:cNvPr>
          <p:cNvSpPr>
            <a:spLocks noGrp="1"/>
          </p:cNvSpPr>
          <p:nvPr>
            <p:ph type="ctrTitle"/>
          </p:nvPr>
        </p:nvSpPr>
        <p:spPr>
          <a:xfrm>
            <a:off x="201366" y="171994"/>
            <a:ext cx="8825658" cy="1047206"/>
          </a:xfrm>
        </p:spPr>
        <p:txBody>
          <a:bodyPr/>
          <a:lstStyle/>
          <a:p>
            <a:r>
              <a:rPr lang="en-GB" sz="4800" b="1" u="sng" dirty="0">
                <a:latin typeface="Comic Sans MS" panose="030F0702030302020204" pitchFamily="66" charset="0"/>
              </a:rPr>
              <a:t>Attendance</a:t>
            </a:r>
          </a:p>
        </p:txBody>
      </p:sp>
      <p:sp>
        <p:nvSpPr>
          <p:cNvPr id="3" name="Subtitle 2">
            <a:extLst>
              <a:ext uri="{FF2B5EF4-FFF2-40B4-BE49-F238E27FC236}">
                <a16:creationId xmlns:a16="http://schemas.microsoft.com/office/drawing/2014/main" id="{3EC07EB6-C0FE-8C88-F9BE-96A15F6987C4}"/>
              </a:ext>
            </a:extLst>
          </p:cNvPr>
          <p:cNvSpPr>
            <a:spLocks noGrp="1"/>
          </p:cNvSpPr>
          <p:nvPr>
            <p:ph type="subTitle" idx="1"/>
          </p:nvPr>
        </p:nvSpPr>
        <p:spPr>
          <a:xfrm>
            <a:off x="436497" y="1785985"/>
            <a:ext cx="9935412" cy="4444997"/>
          </a:xfrm>
        </p:spPr>
        <p:txBody>
          <a:bodyPr>
            <a:normAutofit/>
          </a:bodyPr>
          <a:lstStyle/>
          <a:p>
            <a:r>
              <a:rPr lang="en-GB" dirty="0">
                <a:solidFill>
                  <a:schemeClr val="tx1"/>
                </a:solidFill>
                <a:effectLst/>
                <a:latin typeface="Comic Sans MS" panose="030F0702030302020204" pitchFamily="66" charset="0"/>
                <a:ea typeface="Times New Roman" panose="02020603050405020304" pitchFamily="18" charset="0"/>
              </a:rPr>
              <a:t>5 minutes late, does it really matter ?</a:t>
            </a:r>
            <a:endParaRPr lang="en-GB" dirty="0">
              <a:solidFill>
                <a:schemeClr val="tx1"/>
              </a:solidFill>
              <a:effectLst/>
              <a:latin typeface="Comic Sans MS" panose="030F0702030302020204" pitchFamily="66" charset="0"/>
              <a:ea typeface="Calibri" panose="020F0502020204030204" pitchFamily="34" charset="0"/>
            </a:endParaRPr>
          </a:p>
          <a:p>
            <a:r>
              <a:rPr lang="en-GB" dirty="0">
                <a:solidFill>
                  <a:schemeClr val="tx1"/>
                </a:solidFill>
                <a:effectLst/>
                <a:latin typeface="Comic Sans MS" panose="030F0702030302020204" pitchFamily="66" charset="0"/>
                <a:ea typeface="Times New Roman" panose="02020603050405020304" pitchFamily="18" charset="0"/>
              </a:rPr>
              <a:t>Lateness = Lost Learning</a:t>
            </a:r>
          </a:p>
          <a:p>
            <a:endParaRPr lang="en-GB" dirty="0">
              <a:solidFill>
                <a:schemeClr val="tx1"/>
              </a:solidFill>
              <a:effectLst/>
              <a:latin typeface="Comic Sans MS" panose="030F0702030302020204" pitchFamily="66" charset="0"/>
              <a:ea typeface="Calibri" panose="020F0502020204030204" pitchFamily="34" charset="0"/>
            </a:endParaRPr>
          </a:p>
          <a:p>
            <a:r>
              <a:rPr lang="en-GB" dirty="0">
                <a:solidFill>
                  <a:schemeClr val="tx1"/>
                </a:solidFill>
                <a:effectLst/>
                <a:latin typeface="Comic Sans MS" panose="030F0702030302020204" pitchFamily="66" charset="0"/>
                <a:ea typeface="Times New Roman" panose="02020603050405020304" pitchFamily="18" charset="0"/>
              </a:rPr>
              <a:t>(Figures below are calculated over a school year)</a:t>
            </a:r>
          </a:p>
          <a:p>
            <a:endParaRPr lang="en-GB" dirty="0">
              <a:solidFill>
                <a:schemeClr val="tx1"/>
              </a:solidFill>
              <a:effectLst/>
              <a:latin typeface="Comic Sans MS" panose="030F0702030302020204" pitchFamily="66"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b="1" dirty="0">
                <a:solidFill>
                  <a:schemeClr val="tx1"/>
                </a:solidFill>
                <a:effectLst/>
                <a:latin typeface="Comic Sans MS" panose="030F0702030302020204" pitchFamily="66" charset="0"/>
                <a:ea typeface="Times New Roman" panose="02020603050405020304" pitchFamily="18" charset="0"/>
              </a:rPr>
              <a:t>5</a:t>
            </a:r>
            <a:r>
              <a:rPr lang="en-GB" dirty="0">
                <a:solidFill>
                  <a:schemeClr val="tx1"/>
                </a:solidFill>
                <a:effectLst/>
                <a:latin typeface="Comic Sans MS" panose="030F0702030302020204" pitchFamily="66" charset="0"/>
                <a:ea typeface="Times New Roman" panose="02020603050405020304" pitchFamily="18" charset="0"/>
              </a:rPr>
              <a:t> Minutes late each day  - </a:t>
            </a:r>
            <a:r>
              <a:rPr lang="en-GB" b="1" dirty="0">
                <a:solidFill>
                  <a:schemeClr val="tx1"/>
                </a:solidFill>
                <a:effectLst/>
                <a:latin typeface="Comic Sans MS" panose="030F0702030302020204" pitchFamily="66" charset="0"/>
                <a:ea typeface="Times New Roman" panose="02020603050405020304" pitchFamily="18" charset="0"/>
              </a:rPr>
              <a:t>3</a:t>
            </a:r>
            <a:r>
              <a:rPr lang="en-GB" dirty="0">
                <a:solidFill>
                  <a:schemeClr val="tx1"/>
                </a:solidFill>
                <a:effectLst/>
                <a:latin typeface="Comic Sans MS" panose="030F0702030302020204" pitchFamily="66" charset="0"/>
                <a:ea typeface="Times New Roman" panose="02020603050405020304" pitchFamily="18" charset="0"/>
              </a:rPr>
              <a:t> days lost</a:t>
            </a:r>
            <a:endParaRPr lang="en-GB" dirty="0">
              <a:solidFill>
                <a:schemeClr val="tx1"/>
              </a:solidFill>
              <a:effectLst/>
              <a:latin typeface="Comic Sans MS" panose="030F0702030302020204" pitchFamily="66"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b="1" dirty="0">
                <a:solidFill>
                  <a:schemeClr val="tx1"/>
                </a:solidFill>
                <a:effectLst/>
                <a:latin typeface="Comic Sans MS" panose="030F0702030302020204" pitchFamily="66" charset="0"/>
                <a:ea typeface="Times New Roman" panose="02020603050405020304" pitchFamily="18" charset="0"/>
              </a:rPr>
              <a:t>10</a:t>
            </a:r>
            <a:r>
              <a:rPr lang="en-GB" dirty="0">
                <a:solidFill>
                  <a:schemeClr val="tx1"/>
                </a:solidFill>
                <a:effectLst/>
                <a:latin typeface="Comic Sans MS" panose="030F0702030302020204" pitchFamily="66" charset="0"/>
                <a:ea typeface="Times New Roman" panose="02020603050405020304" pitchFamily="18" charset="0"/>
              </a:rPr>
              <a:t> Minutes late each day  - </a:t>
            </a:r>
            <a:r>
              <a:rPr lang="en-GB" b="1" dirty="0">
                <a:solidFill>
                  <a:schemeClr val="tx1"/>
                </a:solidFill>
                <a:effectLst/>
                <a:latin typeface="Comic Sans MS" panose="030F0702030302020204" pitchFamily="66" charset="0"/>
                <a:ea typeface="Times New Roman" panose="02020603050405020304" pitchFamily="18" charset="0"/>
              </a:rPr>
              <a:t>6.5</a:t>
            </a:r>
            <a:r>
              <a:rPr lang="en-GB" dirty="0">
                <a:solidFill>
                  <a:schemeClr val="tx1"/>
                </a:solidFill>
                <a:effectLst/>
                <a:latin typeface="Comic Sans MS" panose="030F0702030302020204" pitchFamily="66" charset="0"/>
                <a:ea typeface="Times New Roman" panose="02020603050405020304" pitchFamily="18" charset="0"/>
              </a:rPr>
              <a:t> days lost</a:t>
            </a:r>
            <a:endParaRPr lang="en-GB" dirty="0">
              <a:solidFill>
                <a:schemeClr val="tx1"/>
              </a:solidFill>
              <a:effectLst/>
              <a:latin typeface="Comic Sans MS" panose="030F0702030302020204" pitchFamily="66"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b="1" dirty="0">
                <a:solidFill>
                  <a:schemeClr val="tx1"/>
                </a:solidFill>
                <a:effectLst/>
                <a:latin typeface="Comic Sans MS" panose="030F0702030302020204" pitchFamily="66" charset="0"/>
                <a:ea typeface="Times New Roman" panose="02020603050405020304" pitchFamily="18" charset="0"/>
              </a:rPr>
              <a:t>15</a:t>
            </a:r>
            <a:r>
              <a:rPr lang="en-GB" dirty="0">
                <a:solidFill>
                  <a:schemeClr val="tx1"/>
                </a:solidFill>
                <a:effectLst/>
                <a:latin typeface="Comic Sans MS" panose="030F0702030302020204" pitchFamily="66" charset="0"/>
                <a:ea typeface="Times New Roman" panose="02020603050405020304" pitchFamily="18" charset="0"/>
              </a:rPr>
              <a:t> Minutes late each day  - </a:t>
            </a:r>
            <a:r>
              <a:rPr lang="en-GB" b="1" dirty="0">
                <a:solidFill>
                  <a:schemeClr val="tx1"/>
                </a:solidFill>
                <a:effectLst/>
                <a:latin typeface="Comic Sans MS" panose="030F0702030302020204" pitchFamily="66" charset="0"/>
                <a:ea typeface="Times New Roman" panose="02020603050405020304" pitchFamily="18" charset="0"/>
              </a:rPr>
              <a:t>10</a:t>
            </a:r>
            <a:r>
              <a:rPr lang="en-GB" dirty="0">
                <a:solidFill>
                  <a:schemeClr val="tx1"/>
                </a:solidFill>
                <a:effectLst/>
                <a:latin typeface="Comic Sans MS" panose="030F0702030302020204" pitchFamily="66" charset="0"/>
                <a:ea typeface="Times New Roman" panose="02020603050405020304" pitchFamily="18" charset="0"/>
              </a:rPr>
              <a:t> days lost</a:t>
            </a:r>
            <a:endParaRPr lang="en-GB" dirty="0">
              <a:solidFill>
                <a:schemeClr val="tx1"/>
              </a:solidFill>
              <a:effectLst/>
              <a:latin typeface="Comic Sans MS" panose="030F0702030302020204" pitchFamily="66"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b="1" dirty="0">
                <a:solidFill>
                  <a:schemeClr val="tx1"/>
                </a:solidFill>
                <a:effectLst/>
                <a:latin typeface="Comic Sans MS" panose="030F0702030302020204" pitchFamily="66" charset="0"/>
                <a:ea typeface="Times New Roman" panose="02020603050405020304" pitchFamily="18" charset="0"/>
              </a:rPr>
              <a:t>20 </a:t>
            </a:r>
            <a:r>
              <a:rPr lang="en-GB" dirty="0">
                <a:solidFill>
                  <a:schemeClr val="tx1"/>
                </a:solidFill>
                <a:effectLst/>
                <a:latin typeface="Comic Sans MS" panose="030F0702030302020204" pitchFamily="66" charset="0"/>
                <a:ea typeface="Times New Roman" panose="02020603050405020304" pitchFamily="18" charset="0"/>
              </a:rPr>
              <a:t>Minutes late each day - </a:t>
            </a:r>
            <a:r>
              <a:rPr lang="en-GB" b="1" dirty="0">
                <a:solidFill>
                  <a:schemeClr val="tx1"/>
                </a:solidFill>
                <a:effectLst/>
                <a:latin typeface="Comic Sans MS" panose="030F0702030302020204" pitchFamily="66" charset="0"/>
                <a:ea typeface="Times New Roman" panose="02020603050405020304" pitchFamily="18" charset="0"/>
              </a:rPr>
              <a:t>13</a:t>
            </a:r>
            <a:r>
              <a:rPr lang="en-GB" dirty="0">
                <a:solidFill>
                  <a:schemeClr val="tx1"/>
                </a:solidFill>
                <a:effectLst/>
                <a:latin typeface="Comic Sans MS" panose="030F0702030302020204" pitchFamily="66" charset="0"/>
                <a:ea typeface="Times New Roman" panose="02020603050405020304" pitchFamily="18" charset="0"/>
              </a:rPr>
              <a:t> days lost</a:t>
            </a:r>
            <a:endParaRPr lang="en-GB" dirty="0">
              <a:solidFill>
                <a:schemeClr val="tx1"/>
              </a:solidFill>
              <a:effectLst/>
              <a:latin typeface="Comic Sans MS" panose="030F0702030302020204" pitchFamily="66"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b="1" dirty="0">
                <a:solidFill>
                  <a:schemeClr val="tx1"/>
                </a:solidFill>
                <a:effectLst/>
                <a:latin typeface="Comic Sans MS" panose="030F0702030302020204" pitchFamily="66" charset="0"/>
                <a:ea typeface="Times New Roman" panose="02020603050405020304" pitchFamily="18" charset="0"/>
              </a:rPr>
              <a:t>30</a:t>
            </a:r>
            <a:r>
              <a:rPr lang="en-GB" dirty="0">
                <a:solidFill>
                  <a:schemeClr val="tx1"/>
                </a:solidFill>
                <a:effectLst/>
                <a:latin typeface="Comic Sans MS" panose="030F0702030302020204" pitchFamily="66" charset="0"/>
                <a:ea typeface="Times New Roman" panose="02020603050405020304" pitchFamily="18" charset="0"/>
              </a:rPr>
              <a:t> Minutes late each day - </a:t>
            </a:r>
            <a:r>
              <a:rPr lang="en-GB" b="1" dirty="0">
                <a:solidFill>
                  <a:schemeClr val="tx1"/>
                </a:solidFill>
                <a:effectLst/>
                <a:latin typeface="Comic Sans MS" panose="030F0702030302020204" pitchFamily="66" charset="0"/>
                <a:ea typeface="Times New Roman" panose="02020603050405020304" pitchFamily="18" charset="0"/>
              </a:rPr>
              <a:t>19</a:t>
            </a:r>
            <a:r>
              <a:rPr lang="en-GB" dirty="0">
                <a:solidFill>
                  <a:schemeClr val="tx1"/>
                </a:solidFill>
                <a:effectLst/>
                <a:latin typeface="Comic Sans MS" panose="030F0702030302020204" pitchFamily="66" charset="0"/>
                <a:ea typeface="Times New Roman" panose="02020603050405020304" pitchFamily="18" charset="0"/>
              </a:rPr>
              <a:t> days lost</a:t>
            </a:r>
            <a:endParaRPr lang="en-GB" dirty="0">
              <a:solidFill>
                <a:schemeClr val="tx1"/>
              </a:solidFill>
              <a:effectLst/>
              <a:latin typeface="Comic Sans MS" panose="030F0702030302020204" pitchFamily="66" charset="0"/>
              <a:ea typeface="Calibri" panose="020F0502020204030204" pitchFamily="34"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28181351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54" name="Picture 53">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56" name="Picture 55">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58" name="Oval 57">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60" name="Picture 59">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62" name="Picture 61">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64" name="Rectangle 63">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Title 2"/>
          <p:cNvSpPr>
            <a:spLocks noGrp="1"/>
          </p:cNvSpPr>
          <p:nvPr>
            <p:ph type="title"/>
          </p:nvPr>
        </p:nvSpPr>
        <p:spPr>
          <a:xfrm>
            <a:off x="436946" y="232499"/>
            <a:ext cx="6188190" cy="1622321"/>
          </a:xfrm>
        </p:spPr>
        <p:txBody>
          <a:bodyPr vert="horz" lIns="91440" tIns="45720" rIns="91440" bIns="45720" rtlCol="0" anchor="t">
            <a:normAutofit/>
          </a:bodyPr>
          <a:lstStyle/>
          <a:p>
            <a:r>
              <a:rPr lang="en-US" u="sng" dirty="0">
                <a:latin typeface="Comic Sans MS" panose="030F0702030302020204" pitchFamily="66" charset="0"/>
              </a:rPr>
              <a:t>Entry and Exit from School</a:t>
            </a:r>
          </a:p>
        </p:txBody>
      </p:sp>
      <p:sp>
        <p:nvSpPr>
          <p:cNvPr id="55" name="TextBox 1"/>
          <p:cNvSpPr txBox="1"/>
          <p:nvPr/>
        </p:nvSpPr>
        <p:spPr>
          <a:xfrm>
            <a:off x="288350" y="2027981"/>
            <a:ext cx="6612155" cy="4188314"/>
          </a:xfrm>
          <a:prstGeom prst="rect">
            <a:avLst/>
          </a:prstGeom>
        </p:spPr>
        <p:txBody>
          <a:bodyPr vert="horz" lIns="91440" tIns="45720" rIns="91440" bIns="45720" rtlCol="0">
            <a:noAutofit/>
          </a:bodyPr>
          <a:lstStyle/>
          <a:p>
            <a:pPr marL="571500" indent="-571500" defTabSz="457200">
              <a:spcBef>
                <a:spcPts val="1000"/>
              </a:spcBef>
              <a:buClr>
                <a:schemeClr val="accent1"/>
              </a:buClr>
              <a:buSzPct val="80000"/>
              <a:buFont typeface="Wingdings 3" charset="2"/>
              <a:buChar char=""/>
            </a:pPr>
            <a:r>
              <a:rPr lang="en-US" sz="2400" dirty="0">
                <a:latin typeface="Comic Sans MS" panose="030F0702030302020204" pitchFamily="66" charset="0"/>
                <a:ea typeface="+mj-ea"/>
                <a:cs typeface="+mj-cs"/>
              </a:rPr>
              <a:t>Entry and exit near Year 2/3 outside area (wet weather plan to be discussed)</a:t>
            </a:r>
          </a:p>
          <a:p>
            <a:pPr marL="571500" indent="-571500" defTabSz="457200">
              <a:spcBef>
                <a:spcPts val="1000"/>
              </a:spcBef>
              <a:buClr>
                <a:schemeClr val="accent1"/>
              </a:buClr>
              <a:buSzPct val="80000"/>
              <a:buFont typeface="Wingdings 3" charset="2"/>
              <a:buChar char=""/>
            </a:pPr>
            <a:r>
              <a:rPr lang="en-US" sz="2400" dirty="0">
                <a:latin typeface="Comic Sans MS" panose="030F0702030302020204" pitchFamily="66" charset="0"/>
                <a:ea typeface="+mj-ea"/>
                <a:cs typeface="+mj-cs"/>
              </a:rPr>
              <a:t>School starts at 8:45</a:t>
            </a:r>
          </a:p>
          <a:p>
            <a:pPr marL="571500" indent="-571500" defTabSz="457200">
              <a:spcBef>
                <a:spcPts val="1000"/>
              </a:spcBef>
              <a:buClr>
                <a:schemeClr val="accent1"/>
              </a:buClr>
              <a:buSzPct val="80000"/>
              <a:buFont typeface="Wingdings 3" charset="2"/>
              <a:buChar char=""/>
            </a:pPr>
            <a:r>
              <a:rPr lang="en-US" sz="2400" dirty="0">
                <a:latin typeface="Comic Sans MS" panose="030F0702030302020204" pitchFamily="66" charset="0"/>
                <a:ea typeface="+mj-ea"/>
                <a:cs typeface="+mj-cs"/>
              </a:rPr>
              <a:t>Collection at 3.15</a:t>
            </a:r>
          </a:p>
          <a:p>
            <a:pPr marL="571500" indent="-571500" defTabSz="457200">
              <a:spcBef>
                <a:spcPts val="1000"/>
              </a:spcBef>
              <a:buClr>
                <a:schemeClr val="accent1"/>
              </a:buClr>
              <a:buSzPct val="80000"/>
              <a:buFont typeface="Wingdings 3" charset="2"/>
              <a:buChar char=""/>
            </a:pPr>
            <a:r>
              <a:rPr lang="en-US" sz="2400" dirty="0" err="1">
                <a:latin typeface="Comic Sans MS" panose="030F0702030302020204" pitchFamily="66" charset="0"/>
                <a:ea typeface="+mj-ea"/>
                <a:cs typeface="+mj-cs"/>
              </a:rPr>
              <a:t>Mrs</a:t>
            </a:r>
            <a:r>
              <a:rPr lang="en-US" sz="2400" dirty="0">
                <a:latin typeface="Comic Sans MS" panose="030F0702030302020204" pitchFamily="66" charset="0"/>
                <a:ea typeface="+mj-ea"/>
                <a:cs typeface="+mj-cs"/>
              </a:rPr>
              <a:t> Robinson on a Thursday afternoon</a:t>
            </a:r>
          </a:p>
          <a:p>
            <a:pPr marL="571500" indent="-571500" defTabSz="457200">
              <a:spcBef>
                <a:spcPts val="1000"/>
              </a:spcBef>
              <a:buClr>
                <a:schemeClr val="accent1"/>
              </a:buClr>
              <a:buSzPct val="80000"/>
              <a:buFont typeface="Wingdings 3" charset="2"/>
              <a:buChar char=""/>
            </a:pPr>
            <a:r>
              <a:rPr lang="en-US" sz="2400" dirty="0" err="1">
                <a:latin typeface="Comic Sans MS" panose="030F0702030302020204" pitchFamily="66" charset="0"/>
                <a:ea typeface="+mj-ea"/>
                <a:cs typeface="+mj-cs"/>
              </a:rPr>
              <a:t>Mr</a:t>
            </a:r>
            <a:r>
              <a:rPr lang="en-US" sz="2400" dirty="0">
                <a:latin typeface="Comic Sans MS" panose="030F0702030302020204" pitchFamily="66" charset="0"/>
                <a:ea typeface="+mj-ea"/>
                <a:cs typeface="+mj-cs"/>
              </a:rPr>
              <a:t> Williams on a Friday. </a:t>
            </a:r>
          </a:p>
          <a:p>
            <a:pPr marL="571500" indent="-571500" defTabSz="457200">
              <a:spcBef>
                <a:spcPts val="1000"/>
              </a:spcBef>
              <a:buClr>
                <a:schemeClr val="accent1"/>
              </a:buClr>
              <a:buSzPct val="80000"/>
              <a:buFont typeface="Wingdings 3" charset="2"/>
              <a:buChar char=""/>
            </a:pPr>
            <a:r>
              <a:rPr lang="en-US" sz="2400" dirty="0">
                <a:latin typeface="Comic Sans MS" panose="030F0702030302020204" pitchFamily="66" charset="0"/>
                <a:ea typeface="+mj-ea"/>
                <a:cs typeface="+mj-cs"/>
              </a:rPr>
              <a:t>Safety is paramount – messages after all children have been collected</a:t>
            </a:r>
          </a:p>
          <a:p>
            <a:pPr marL="571500" indent="-571500" defTabSz="457200">
              <a:spcBef>
                <a:spcPts val="1000"/>
              </a:spcBef>
              <a:buClr>
                <a:schemeClr val="accent1"/>
              </a:buClr>
              <a:buSzPct val="80000"/>
              <a:buFont typeface="Wingdings 3" charset="2"/>
              <a:buChar char=""/>
            </a:pPr>
            <a:r>
              <a:rPr lang="en-US" sz="2400" dirty="0">
                <a:latin typeface="Comic Sans MS" panose="030F0702030302020204" pitchFamily="66" charset="0"/>
                <a:ea typeface="+mj-ea"/>
                <a:cs typeface="+mj-cs"/>
              </a:rPr>
              <a:t>Inform of change in the morning or via school office (not Class Dojo)</a:t>
            </a:r>
          </a:p>
        </p:txBody>
      </p:sp>
      <p:sp>
        <p:nvSpPr>
          <p:cNvPr id="66" name="Freeform 31">
            <a:extLst>
              <a:ext uri="{FF2B5EF4-FFF2-40B4-BE49-F238E27FC236}">
                <a16:creationId xmlns:a16="http://schemas.microsoft.com/office/drawing/2014/main" id="{C89FDD9F-84AD-4824-89D2-9E286F5651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68" name="Rectangle 67">
            <a:extLst>
              <a:ext uri="{FF2B5EF4-FFF2-40B4-BE49-F238E27FC236}">
                <a16:creationId xmlns:a16="http://schemas.microsoft.com/office/drawing/2014/main" id="{0AFF99B9-09FA-411A-8B54-D714B2EE9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29871" y="0"/>
            <a:ext cx="4062547"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5">
            <a:extLst>
              <a:ext uri="{FF2B5EF4-FFF2-40B4-BE49-F238E27FC236}">
                <a16:creationId xmlns:a16="http://schemas.microsoft.com/office/drawing/2014/main" id="{7E6CE931-52B0-4AD0-991F-0648E313B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4472531"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pic>
        <p:nvPicPr>
          <p:cNvPr id="5" name="Picture 4">
            <a:extLst>
              <a:ext uri="{FF2B5EF4-FFF2-40B4-BE49-F238E27FC236}">
                <a16:creationId xmlns:a16="http://schemas.microsoft.com/office/drawing/2014/main" id="{0E400AB1-06A1-4E6B-BB8A-372BBA052FF2}"/>
              </a:ext>
            </a:extLst>
          </p:cNvPr>
          <p:cNvPicPr>
            <a:picLocks noChangeAspect="1"/>
          </p:cNvPicPr>
          <p:nvPr/>
        </p:nvPicPr>
        <p:blipFill>
          <a:blip r:embed="rId7"/>
          <a:stretch>
            <a:fillRect/>
          </a:stretch>
        </p:blipFill>
        <p:spPr>
          <a:xfrm>
            <a:off x="8077405" y="2040634"/>
            <a:ext cx="3466476" cy="2819400"/>
          </a:xfrm>
          <a:prstGeom prst="rect">
            <a:avLst/>
          </a:prstGeom>
          <a:effectLst/>
        </p:spPr>
      </p:pic>
      <p:sp>
        <p:nvSpPr>
          <p:cNvPr id="72" name="Rectangle 71">
            <a:extLst>
              <a:ext uri="{FF2B5EF4-FFF2-40B4-BE49-F238E27FC236}">
                <a16:creationId xmlns:a16="http://schemas.microsoft.com/office/drawing/2014/main" id="{D138FED9-7840-470D-BB14-BF4696ADA7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3967439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303" y="431666"/>
            <a:ext cx="7303809" cy="1116065"/>
          </a:xfrm>
        </p:spPr>
        <p:txBody>
          <a:bodyPr/>
          <a:lstStyle/>
          <a:p>
            <a:r>
              <a:rPr lang="en-GB" b="1" u="sng" dirty="0">
                <a:latin typeface="Comic Sans MS" panose="030F0702030302020204" pitchFamily="66" charset="0"/>
              </a:rPr>
              <a:t>Expectations</a:t>
            </a:r>
          </a:p>
        </p:txBody>
      </p:sp>
      <p:sp>
        <p:nvSpPr>
          <p:cNvPr id="4" name="Oval 3">
            <a:extLst>
              <a:ext uri="{FF2B5EF4-FFF2-40B4-BE49-F238E27FC236}">
                <a16:creationId xmlns:a16="http://schemas.microsoft.com/office/drawing/2014/main" id="{DF552A4B-8CF6-4038-9EC3-0C8F86DF40C2}"/>
              </a:ext>
            </a:extLst>
          </p:cNvPr>
          <p:cNvSpPr/>
          <p:nvPr/>
        </p:nvSpPr>
        <p:spPr>
          <a:xfrm>
            <a:off x="366883" y="1840021"/>
            <a:ext cx="5432337" cy="221284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bg1"/>
                </a:solidFill>
                <a:latin typeface="Comic Sans MS" panose="030F0702030302020204" pitchFamily="66" charset="0"/>
              </a:rPr>
              <a:t>School Values:</a:t>
            </a:r>
          </a:p>
          <a:p>
            <a:pPr algn="ctr"/>
            <a:r>
              <a:rPr lang="en-GB" sz="3200" dirty="0">
                <a:solidFill>
                  <a:schemeClr val="bg1"/>
                </a:solidFill>
                <a:latin typeface="Comic Sans MS" panose="030F0702030302020204" pitchFamily="66" charset="0"/>
              </a:rPr>
              <a:t>Resilient</a:t>
            </a:r>
          </a:p>
          <a:p>
            <a:pPr algn="ctr"/>
            <a:r>
              <a:rPr lang="en-GB" sz="3200" dirty="0">
                <a:solidFill>
                  <a:schemeClr val="bg1"/>
                </a:solidFill>
                <a:latin typeface="Comic Sans MS" panose="030F0702030302020204" pitchFamily="66" charset="0"/>
              </a:rPr>
              <a:t>Proud</a:t>
            </a:r>
          </a:p>
          <a:p>
            <a:pPr algn="ctr"/>
            <a:r>
              <a:rPr lang="en-GB" sz="3200" dirty="0">
                <a:solidFill>
                  <a:schemeClr val="bg1"/>
                </a:solidFill>
                <a:latin typeface="Comic Sans MS" panose="030F0702030302020204" pitchFamily="66" charset="0"/>
              </a:rPr>
              <a:t>Respectful</a:t>
            </a:r>
          </a:p>
        </p:txBody>
      </p:sp>
      <p:sp>
        <p:nvSpPr>
          <p:cNvPr id="6" name="Oval 5">
            <a:extLst>
              <a:ext uri="{FF2B5EF4-FFF2-40B4-BE49-F238E27FC236}">
                <a16:creationId xmlns:a16="http://schemas.microsoft.com/office/drawing/2014/main" id="{13C732E6-2E27-4B4F-98C8-A6DCA6E2A9A3}"/>
              </a:ext>
            </a:extLst>
          </p:cNvPr>
          <p:cNvSpPr/>
          <p:nvPr/>
        </p:nvSpPr>
        <p:spPr>
          <a:xfrm>
            <a:off x="5037943" y="3971988"/>
            <a:ext cx="5432337" cy="221284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bg1"/>
                </a:solidFill>
                <a:latin typeface="Comic Sans MS" panose="030F0702030302020204" pitchFamily="66" charset="0"/>
              </a:rPr>
              <a:t>Toilet/drink access during the day…</a:t>
            </a:r>
          </a:p>
        </p:txBody>
      </p:sp>
      <p:sp>
        <p:nvSpPr>
          <p:cNvPr id="7" name="Oval 6">
            <a:extLst>
              <a:ext uri="{FF2B5EF4-FFF2-40B4-BE49-F238E27FC236}">
                <a16:creationId xmlns:a16="http://schemas.microsoft.com/office/drawing/2014/main" id="{6F59B618-2E6E-4D8C-BC5A-51B9D8E9652B}"/>
              </a:ext>
            </a:extLst>
          </p:cNvPr>
          <p:cNvSpPr/>
          <p:nvPr/>
        </p:nvSpPr>
        <p:spPr>
          <a:xfrm>
            <a:off x="6248400" y="1368552"/>
            <a:ext cx="5432337" cy="221284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bg1"/>
                </a:solidFill>
                <a:latin typeface="Comic Sans MS" panose="030F0702030302020204" pitchFamily="66" charset="0"/>
              </a:rPr>
              <a:t>Big focus on developing independence. </a:t>
            </a:r>
          </a:p>
        </p:txBody>
      </p:sp>
    </p:spTree>
    <p:extLst>
      <p:ext uri="{BB962C8B-B14F-4D97-AF65-F5344CB8AC3E}">
        <p14:creationId xmlns:p14="http://schemas.microsoft.com/office/powerpoint/2010/main" val="39331808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745" y="340226"/>
            <a:ext cx="7303809" cy="1116065"/>
          </a:xfrm>
        </p:spPr>
        <p:txBody>
          <a:bodyPr/>
          <a:lstStyle/>
          <a:p>
            <a:r>
              <a:rPr lang="en-GB" b="1" u="sng" dirty="0">
                <a:latin typeface="Comic Sans MS" panose="030F0702030302020204" pitchFamily="66" charset="0"/>
              </a:rPr>
              <a:t>Expectations</a:t>
            </a:r>
          </a:p>
        </p:txBody>
      </p:sp>
      <p:sp>
        <p:nvSpPr>
          <p:cNvPr id="5" name="TextBox 4">
            <a:extLst>
              <a:ext uri="{FF2B5EF4-FFF2-40B4-BE49-F238E27FC236}">
                <a16:creationId xmlns:a16="http://schemas.microsoft.com/office/drawing/2014/main" id="{634EC4B3-9A0F-DC18-8E97-EE4687483EAF}"/>
              </a:ext>
            </a:extLst>
          </p:cNvPr>
          <p:cNvSpPr txBox="1"/>
          <p:nvPr/>
        </p:nvSpPr>
        <p:spPr>
          <a:xfrm>
            <a:off x="290648" y="1327779"/>
            <a:ext cx="7463463" cy="3046988"/>
          </a:xfrm>
          <a:prstGeom prst="rect">
            <a:avLst/>
          </a:prstGeom>
          <a:noFill/>
        </p:spPr>
        <p:txBody>
          <a:bodyPr wrap="square">
            <a:spAutoFit/>
          </a:bodyPr>
          <a:lstStyle/>
          <a:p>
            <a:r>
              <a:rPr lang="en-GB" sz="2400" dirty="0">
                <a:latin typeface="Comic Sans MS" panose="030F0702030302020204" pitchFamily="66" charset="0"/>
              </a:rPr>
              <a:t>High expectations in all that the children do, including any work completed at home.</a:t>
            </a:r>
          </a:p>
          <a:p>
            <a:r>
              <a:rPr lang="en-GB" sz="2400" dirty="0">
                <a:latin typeface="Comic Sans MS" panose="030F0702030302020204" pitchFamily="66" charset="0"/>
              </a:rPr>
              <a:t>There is a real focus on positive and desirable behaviour</a:t>
            </a:r>
          </a:p>
          <a:p>
            <a:pPr marL="800100" lvl="1" indent="-342900">
              <a:buFont typeface="Arial" panose="020B0604020202020204" pitchFamily="34" charset="0"/>
              <a:buChar char="•"/>
            </a:pPr>
            <a:r>
              <a:rPr lang="en-GB" sz="2400" dirty="0">
                <a:latin typeface="Comic Sans MS" panose="030F0702030302020204" pitchFamily="66" charset="0"/>
              </a:rPr>
              <a:t>Class Dojo communication</a:t>
            </a:r>
          </a:p>
          <a:p>
            <a:pPr marL="800100" lvl="1" indent="-342900">
              <a:buFont typeface="Arial" panose="020B0604020202020204" pitchFamily="34" charset="0"/>
              <a:buChar char="•"/>
            </a:pPr>
            <a:r>
              <a:rPr lang="en-GB" sz="2400" dirty="0">
                <a:latin typeface="Comic Sans MS" panose="030F0702030302020204" pitchFamily="66" charset="0"/>
              </a:rPr>
              <a:t>Praise </a:t>
            </a:r>
          </a:p>
          <a:p>
            <a:pPr marL="800100" lvl="1" indent="-342900">
              <a:buFont typeface="Arial" panose="020B0604020202020204" pitchFamily="34" charset="0"/>
              <a:buChar char="•"/>
            </a:pPr>
            <a:r>
              <a:rPr lang="en-GB" sz="2400" dirty="0">
                <a:latin typeface="Comic Sans MS" panose="030F0702030302020204" pitchFamily="66" charset="0"/>
              </a:rPr>
              <a:t>Learner of the Week</a:t>
            </a:r>
          </a:p>
          <a:p>
            <a:pPr marL="800100" lvl="1" indent="-342900">
              <a:buFont typeface="Arial" panose="020B0604020202020204" pitchFamily="34" charset="0"/>
              <a:buChar char="•"/>
            </a:pPr>
            <a:r>
              <a:rPr lang="en-GB" sz="2400" dirty="0">
                <a:latin typeface="Comic Sans MS" panose="030F0702030302020204" pitchFamily="66" charset="0"/>
              </a:rPr>
              <a:t>Interventions and support</a:t>
            </a:r>
          </a:p>
        </p:txBody>
      </p:sp>
      <p:pic>
        <p:nvPicPr>
          <p:cNvPr id="8" name="Picture 7">
            <a:extLst>
              <a:ext uri="{FF2B5EF4-FFF2-40B4-BE49-F238E27FC236}">
                <a16:creationId xmlns:a16="http://schemas.microsoft.com/office/drawing/2014/main" id="{CFEB968A-C27D-557B-818D-A8F7C7ABC6F9}"/>
              </a:ext>
            </a:extLst>
          </p:cNvPr>
          <p:cNvPicPr>
            <a:picLocks noChangeAspect="1"/>
          </p:cNvPicPr>
          <p:nvPr/>
        </p:nvPicPr>
        <p:blipFill>
          <a:blip r:embed="rId3"/>
          <a:stretch>
            <a:fillRect/>
          </a:stretch>
        </p:blipFill>
        <p:spPr>
          <a:xfrm>
            <a:off x="8177350" y="1956637"/>
            <a:ext cx="3213716" cy="4255705"/>
          </a:xfrm>
          <a:prstGeom prst="rect">
            <a:avLst/>
          </a:prstGeom>
        </p:spPr>
      </p:pic>
      <p:pic>
        <p:nvPicPr>
          <p:cNvPr id="9" name="Picture 8">
            <a:extLst>
              <a:ext uri="{FF2B5EF4-FFF2-40B4-BE49-F238E27FC236}">
                <a16:creationId xmlns:a16="http://schemas.microsoft.com/office/drawing/2014/main" id="{E8BC0501-F700-2FE5-198A-6BF716EDFB7C}"/>
              </a:ext>
            </a:extLst>
          </p:cNvPr>
          <p:cNvPicPr>
            <a:picLocks noChangeAspect="1"/>
          </p:cNvPicPr>
          <p:nvPr/>
        </p:nvPicPr>
        <p:blipFill>
          <a:blip r:embed="rId4"/>
          <a:stretch>
            <a:fillRect/>
          </a:stretch>
        </p:blipFill>
        <p:spPr>
          <a:xfrm>
            <a:off x="2432025" y="4661369"/>
            <a:ext cx="3165251" cy="1550973"/>
          </a:xfrm>
          <a:prstGeom prst="rect">
            <a:avLst/>
          </a:prstGeom>
        </p:spPr>
      </p:pic>
    </p:spTree>
    <p:extLst>
      <p:ext uri="{BB962C8B-B14F-4D97-AF65-F5344CB8AC3E}">
        <p14:creationId xmlns:p14="http://schemas.microsoft.com/office/powerpoint/2010/main" val="19703416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omic Sans MS" panose="030F0702030302020204" pitchFamily="66" charset="0"/>
              </a:rPr>
              <a:t>Extra Information</a:t>
            </a:r>
          </a:p>
        </p:txBody>
      </p:sp>
      <p:sp>
        <p:nvSpPr>
          <p:cNvPr id="3" name="TextBox 2"/>
          <p:cNvSpPr txBox="1"/>
          <p:nvPr/>
        </p:nvSpPr>
        <p:spPr>
          <a:xfrm>
            <a:off x="420333" y="1682226"/>
            <a:ext cx="11125556" cy="5078313"/>
          </a:xfrm>
          <a:prstGeom prst="rect">
            <a:avLst/>
          </a:prstGeom>
          <a:noFill/>
        </p:spPr>
        <p:txBody>
          <a:bodyPr wrap="square" rtlCol="0" anchor="t">
            <a:spAutoFit/>
          </a:bodyPr>
          <a:lstStyle/>
          <a:p>
            <a:pPr marL="571500" indent="-571500">
              <a:buFont typeface="Arial" panose="020B0604020202020204" pitchFamily="34" charset="0"/>
              <a:buChar char="•"/>
            </a:pPr>
            <a:r>
              <a:rPr lang="en-GB" sz="3600" dirty="0">
                <a:latin typeface="Comic Sans MS" panose="030F0702030302020204" pitchFamily="66" charset="0"/>
              </a:rPr>
              <a:t>Water bottles to be in school each day and clearly labelled</a:t>
            </a:r>
          </a:p>
          <a:p>
            <a:pPr marL="571500" indent="-571500">
              <a:buFont typeface="Arial" panose="020B0604020202020204" pitchFamily="34" charset="0"/>
              <a:buChar char="•"/>
            </a:pPr>
            <a:r>
              <a:rPr lang="en-GB" sz="3600" dirty="0">
                <a:latin typeface="Comic Sans MS" panose="030F0702030302020204" pitchFamily="66" charset="0"/>
              </a:rPr>
              <a:t>KS1 children provided with fruit snack each day (children can bring own fruit in bookbag)</a:t>
            </a:r>
          </a:p>
          <a:p>
            <a:pPr marL="571500" indent="-571500">
              <a:buFont typeface="Arial" panose="020B0604020202020204" pitchFamily="34" charset="0"/>
              <a:buChar char="•"/>
            </a:pPr>
            <a:r>
              <a:rPr lang="en-GB" sz="3600" dirty="0">
                <a:latin typeface="Comic Sans MS" panose="030F0702030302020204" pitchFamily="66" charset="0"/>
              </a:rPr>
              <a:t>Dinners to be ordered at home (see the office if any problems)</a:t>
            </a:r>
          </a:p>
          <a:p>
            <a:pPr marL="571500" indent="-571500">
              <a:buFont typeface="Arial" panose="020B0604020202020204" pitchFamily="34" charset="0"/>
              <a:buChar char="•"/>
            </a:pPr>
            <a:r>
              <a:rPr lang="en-GB" sz="3600" dirty="0">
                <a:latin typeface="Comic Sans MS" panose="030F0702030302020204" pitchFamily="66" charset="0"/>
              </a:rPr>
              <a:t>Names in all uniform and coats</a:t>
            </a:r>
          </a:p>
          <a:p>
            <a:pPr marL="571500" indent="-571500">
              <a:buFont typeface="Arial" panose="020B0604020202020204" pitchFamily="34" charset="0"/>
              <a:buChar char="•"/>
            </a:pPr>
            <a:r>
              <a:rPr lang="en-GB" sz="3600" dirty="0">
                <a:latin typeface="Comic Sans MS" panose="030F0702030302020204" pitchFamily="66" charset="0"/>
              </a:rPr>
              <a:t>PE kits to be worn on Tuesday and Thursdays.</a:t>
            </a:r>
          </a:p>
          <a:p>
            <a:endParaRPr lang="en-GB" sz="3600" dirty="0">
              <a:latin typeface="Comic Sans MS" panose="030F0702030302020204" pitchFamily="66" charset="0"/>
            </a:endParaRPr>
          </a:p>
        </p:txBody>
      </p:sp>
    </p:spTree>
    <p:extLst>
      <p:ext uri="{BB962C8B-B14F-4D97-AF65-F5344CB8AC3E}">
        <p14:creationId xmlns:p14="http://schemas.microsoft.com/office/powerpoint/2010/main" val="9389585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omic Sans MS" panose="030F0702030302020204" pitchFamily="66" charset="0"/>
              </a:rPr>
              <a:t>Questions and Queries</a:t>
            </a:r>
          </a:p>
        </p:txBody>
      </p:sp>
      <p:sp>
        <p:nvSpPr>
          <p:cNvPr id="5" name="Title 1">
            <a:extLst>
              <a:ext uri="{FF2B5EF4-FFF2-40B4-BE49-F238E27FC236}">
                <a16:creationId xmlns:a16="http://schemas.microsoft.com/office/drawing/2014/main" id="{93A10FFD-E267-4D5B-BB9B-45F322471BB1}"/>
              </a:ext>
            </a:extLst>
          </p:cNvPr>
          <p:cNvSpPr txBox="1">
            <a:spLocks/>
          </p:cNvSpPr>
          <p:nvPr/>
        </p:nvSpPr>
        <p:spPr>
          <a:xfrm>
            <a:off x="416808" y="4538618"/>
            <a:ext cx="9863328"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dirty="0">
                <a:latin typeface="Comic Sans MS" panose="030F0702030302020204" pitchFamily="66" charset="0"/>
              </a:rPr>
              <a:t>Any questions.</a:t>
            </a:r>
          </a:p>
          <a:p>
            <a:r>
              <a:rPr lang="en-US" sz="3600" dirty="0">
                <a:latin typeface="Comic Sans MS" panose="030F0702030302020204" pitchFamily="66" charset="0"/>
              </a:rPr>
              <a:t>Also feel free to send a message </a:t>
            </a:r>
            <a:r>
              <a:rPr lang="en-US" sz="3600">
                <a:latin typeface="Comic Sans MS" panose="030F0702030302020204" pitchFamily="66" charset="0"/>
              </a:rPr>
              <a:t>directly via </a:t>
            </a:r>
            <a:r>
              <a:rPr lang="en-US" sz="3600" dirty="0">
                <a:latin typeface="Comic Sans MS" panose="030F0702030302020204" pitchFamily="66" charset="0"/>
              </a:rPr>
              <a:t>Class Dojo.</a:t>
            </a:r>
            <a:endParaRPr lang="en-GB" sz="3600" dirty="0">
              <a:latin typeface="Comic Sans MS" panose="030F0702030302020204" pitchFamily="66" charset="0"/>
            </a:endParaRPr>
          </a:p>
        </p:txBody>
      </p:sp>
      <p:pic>
        <p:nvPicPr>
          <p:cNvPr id="3" name="Picture 2">
            <a:extLst>
              <a:ext uri="{FF2B5EF4-FFF2-40B4-BE49-F238E27FC236}">
                <a16:creationId xmlns:a16="http://schemas.microsoft.com/office/drawing/2014/main" id="{55BECD20-231C-4A13-B016-1D0F655C792C}"/>
              </a:ext>
            </a:extLst>
          </p:cNvPr>
          <p:cNvPicPr>
            <a:picLocks noChangeAspect="1"/>
          </p:cNvPicPr>
          <p:nvPr/>
        </p:nvPicPr>
        <p:blipFill>
          <a:blip r:embed="rId3"/>
          <a:stretch>
            <a:fillRect/>
          </a:stretch>
        </p:blipFill>
        <p:spPr>
          <a:xfrm>
            <a:off x="3109531" y="1435798"/>
            <a:ext cx="5534025" cy="2962275"/>
          </a:xfrm>
          <a:prstGeom prst="rect">
            <a:avLst/>
          </a:prstGeom>
        </p:spPr>
      </p:pic>
    </p:spTree>
    <p:extLst>
      <p:ext uri="{BB962C8B-B14F-4D97-AF65-F5344CB8AC3E}">
        <p14:creationId xmlns:p14="http://schemas.microsoft.com/office/powerpoint/2010/main" val="538014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258a196-9ea9-407a-b6bc-db23bf0c5c5a">
      <Terms xmlns="http://schemas.microsoft.com/office/infopath/2007/PartnerControls"/>
    </lcf76f155ced4ddcb4097134ff3c332f>
    <TaxCatchAll xmlns="5977a38d-f17b-4fe1-8dd1-477f1419ed4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364613E34CB0B4786AA588E0BD53CBB" ma:contentTypeVersion="20" ma:contentTypeDescription="Create a new document." ma:contentTypeScope="" ma:versionID="961ac0142388b70059a1607aac5615ab">
  <xsd:schema xmlns:xsd="http://www.w3.org/2001/XMLSchema" xmlns:xs="http://www.w3.org/2001/XMLSchema" xmlns:p="http://schemas.microsoft.com/office/2006/metadata/properties" xmlns:ns2="5977a38d-f17b-4fe1-8dd1-477f1419ed4b" xmlns:ns3="3258a196-9ea9-407a-b6bc-db23bf0c5c5a" targetNamespace="http://schemas.microsoft.com/office/2006/metadata/properties" ma:root="true" ma:fieldsID="38fe9556e073a9f6070653da6ebe750f" ns2:_="" ns3:_="">
    <xsd:import namespace="5977a38d-f17b-4fe1-8dd1-477f1419ed4b"/>
    <xsd:import namespace="3258a196-9ea9-407a-b6bc-db23bf0c5c5a"/>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2:TaxCatchAll" minOccurs="0"/>
                <xsd:element ref="ns3: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77a38d-f17b-4fe1-8dd1-477f1419ed4b"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545636d-06d9-4733-b5e2-796fde93c059}" ma:internalName="TaxCatchAll" ma:showField="CatchAllData" ma:web="5977a38d-f17b-4fe1-8dd1-477f1419ed4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258a196-9ea9-407a-b6bc-db23bf0c5c5a"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e1d65e5e-4263-40ef-a28f-8e3b24c503e3"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08E6547-1DBA-41EC-B2DC-56AC83F463A6}">
  <ds:schemaRefs>
    <ds:schemaRef ds:uri="http://purl.org/dc/dcmitype/"/>
    <ds:schemaRef ds:uri="http://schemas.microsoft.com/office/2006/metadata/properties"/>
    <ds:schemaRef ds:uri="http://www.w3.org/XML/1998/namespace"/>
    <ds:schemaRef ds:uri="http://purl.org/dc/terms/"/>
    <ds:schemaRef ds:uri="http://schemas.microsoft.com/office/infopath/2007/PartnerControls"/>
    <ds:schemaRef ds:uri="5977a38d-f17b-4fe1-8dd1-477f1419ed4b"/>
    <ds:schemaRef ds:uri="http://schemas.microsoft.com/office/2006/documentManagement/types"/>
    <ds:schemaRef ds:uri="http://purl.org/dc/elements/1.1/"/>
    <ds:schemaRef ds:uri="http://schemas.openxmlformats.org/package/2006/metadata/core-properties"/>
    <ds:schemaRef ds:uri="3258a196-9ea9-407a-b6bc-db23bf0c5c5a"/>
  </ds:schemaRefs>
</ds:datastoreItem>
</file>

<file path=customXml/itemProps2.xml><?xml version="1.0" encoding="utf-8"?>
<ds:datastoreItem xmlns:ds="http://schemas.openxmlformats.org/officeDocument/2006/customXml" ds:itemID="{893EA914-5FE7-418E-978A-E1E9DD1BBB03}">
  <ds:schemaRefs>
    <ds:schemaRef ds:uri="http://schemas.microsoft.com/sharepoint/v3/contenttype/forms"/>
  </ds:schemaRefs>
</ds:datastoreItem>
</file>

<file path=customXml/itemProps3.xml><?xml version="1.0" encoding="utf-8"?>
<ds:datastoreItem xmlns:ds="http://schemas.openxmlformats.org/officeDocument/2006/customXml" ds:itemID="{56EB3DC0-C9C9-496B-A920-D93351A8DE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77a38d-f17b-4fe1-8dd1-477f1419ed4b"/>
    <ds:schemaRef ds:uri="3258a196-9ea9-407a-b6bc-db23bf0c5c5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8667</TotalTime>
  <Words>1167</Words>
  <Application>Microsoft Office PowerPoint</Application>
  <PresentationFormat>Widescreen</PresentationFormat>
  <Paragraphs>160</Paragraphs>
  <Slides>25</Slides>
  <Notes>20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Century Gothic</vt:lpstr>
      <vt:lpstr>Comic Sans MS</vt:lpstr>
      <vt:lpstr>Symbol</vt:lpstr>
      <vt:lpstr>Wingdings 3</vt:lpstr>
      <vt:lpstr>Ion</vt:lpstr>
      <vt:lpstr>       Welcome to Year 2/3</vt:lpstr>
      <vt:lpstr>PowerPoint Presentation</vt:lpstr>
      <vt:lpstr>PowerPoint Presentation</vt:lpstr>
      <vt:lpstr>Example timetable</vt:lpstr>
      <vt:lpstr>PowerPoint Presentation</vt:lpstr>
      <vt:lpstr>Reading Books – Book Bag Books</vt:lpstr>
      <vt:lpstr>Reading Books – Extra book</vt:lpstr>
      <vt:lpstr>Reading groups and colours</vt:lpstr>
      <vt:lpstr>Reading</vt:lpstr>
      <vt:lpstr>PowerPoint Presentation</vt:lpstr>
      <vt:lpstr>Accelerated Reader</vt:lpstr>
      <vt:lpstr>Accelerated Reader</vt:lpstr>
      <vt:lpstr>Library books</vt:lpstr>
      <vt:lpstr>English and Handwriting</vt:lpstr>
      <vt:lpstr>Mathematics (Y2 and Y3 separate)</vt:lpstr>
      <vt:lpstr>Mathematics</vt:lpstr>
      <vt:lpstr>Homework</vt:lpstr>
      <vt:lpstr>Spellings – Year 2</vt:lpstr>
      <vt:lpstr>Spellings – Year 3</vt:lpstr>
      <vt:lpstr>Attendance</vt:lpstr>
      <vt:lpstr>Entry and Exit from School</vt:lpstr>
      <vt:lpstr>Expectations</vt:lpstr>
      <vt:lpstr>Expectations</vt:lpstr>
      <vt:lpstr>Extra Information</vt:lpstr>
      <vt:lpstr>Questions and Queries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E. Brokenshire</dc:creator>
  <cp:lastModifiedBy>E. Brokenshire</cp:lastModifiedBy>
  <cp:revision>7</cp:revision>
  <dcterms:created xsi:type="dcterms:W3CDTF">2024-09-09T11:43:59Z</dcterms:created>
  <dcterms:modified xsi:type="dcterms:W3CDTF">2025-09-17T07:34:55Z</dcterms:modified>
</cp:coreProperties>
</file>