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4"/>
  </p:sldMasterIdLst>
  <p:notesMasterIdLst>
    <p:notesMasterId r:id="rId18"/>
  </p:notesMasterIdLst>
  <p:handoutMasterIdLst>
    <p:handoutMasterId r:id="rId19"/>
  </p:handoutMasterIdLst>
  <p:sldIdLst>
    <p:sldId id="256" r:id="rId5"/>
    <p:sldId id="265" r:id="rId6"/>
    <p:sldId id="257" r:id="rId7"/>
    <p:sldId id="280" r:id="rId8"/>
    <p:sldId id="266" r:id="rId9"/>
    <p:sldId id="260" r:id="rId10"/>
    <p:sldId id="262" r:id="rId11"/>
    <p:sldId id="263" r:id="rId12"/>
    <p:sldId id="283" r:id="rId13"/>
    <p:sldId id="284" r:id="rId14"/>
    <p:sldId id="264" r:id="rId15"/>
    <p:sldId id="282" r:id="rId16"/>
    <p:sldId id="267" r:id="rId17"/>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61" autoAdjust="0"/>
    <p:restoredTop sz="94660"/>
  </p:normalViewPr>
  <p:slideViewPr>
    <p:cSldViewPr snapToGrid="0">
      <p:cViewPr varScale="1">
        <p:scale>
          <a:sx n="71" d="100"/>
          <a:sy n="71" d="100"/>
        </p:scale>
        <p:origin x="684" y="54"/>
      </p:cViewPr>
      <p:guideLst>
        <p:guide orient="horz" pos="2160"/>
        <p:guide pos="3840"/>
      </p:guideLst>
    </p:cSldViewPr>
  </p:slideViewPr>
  <p:notesTextViewPr>
    <p:cViewPr>
      <p:scale>
        <a:sx n="1" d="1"/>
        <a:sy n="1" d="1"/>
      </p:scale>
      <p:origin x="0" y="0"/>
    </p:cViewPr>
  </p:notesTextViewPr>
  <p:notesViewPr>
    <p:cSldViewPr snapToGrid="0">
      <p:cViewPr varScale="1">
        <p:scale>
          <a:sx n="57" d="100"/>
          <a:sy n="57" d="100"/>
        </p:scale>
        <p:origin x="283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F8119608-496B-46DD-A713-518B0A10A04D}" type="datetimeFigureOut">
              <a:rPr lang="en-GB" smtClean="0"/>
              <a:t>11/09/2024</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19D0F539-873D-42D9-8FC9-1829D4D43C12}" type="slidenum">
              <a:rPr lang="en-GB" smtClean="0"/>
              <a:t>‹#›</a:t>
            </a:fld>
            <a:endParaRPr lang="en-GB"/>
          </a:p>
        </p:txBody>
      </p:sp>
    </p:spTree>
    <p:extLst>
      <p:ext uri="{BB962C8B-B14F-4D97-AF65-F5344CB8AC3E}">
        <p14:creationId xmlns:p14="http://schemas.microsoft.com/office/powerpoint/2010/main" val="28837925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3502841-A26F-40A0-889F-414A7E770781}" type="datetimeFigureOut">
              <a:rPr lang="en-GB" smtClean="0"/>
              <a:t>11/09/2024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F75B6FE3-EE69-45C4-92F9-5ACFF77A678C}" type="slidenum">
              <a:rPr lang="en-GB" smtClean="0"/>
              <a:t>‹#›</a:t>
            </a:fld>
            <a:endParaRPr lang="en-GB"/>
          </a:p>
        </p:txBody>
      </p:sp>
    </p:spTree>
    <p:extLst>
      <p:ext uri="{BB962C8B-B14F-4D97-AF65-F5344CB8AC3E}">
        <p14:creationId xmlns:p14="http://schemas.microsoft.com/office/powerpoint/2010/main" val="23638491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1</a:t>
            </a:fld>
            <a:endParaRPr lang="en-GB"/>
          </a:p>
        </p:txBody>
      </p:sp>
    </p:spTree>
    <p:extLst>
      <p:ext uri="{BB962C8B-B14F-4D97-AF65-F5344CB8AC3E}">
        <p14:creationId xmlns:p14="http://schemas.microsoft.com/office/powerpoint/2010/main" val="41640908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2</a:t>
            </a:fld>
            <a:endParaRPr lang="en-GB"/>
          </a:p>
        </p:txBody>
      </p:sp>
    </p:spTree>
    <p:extLst>
      <p:ext uri="{BB962C8B-B14F-4D97-AF65-F5344CB8AC3E}">
        <p14:creationId xmlns:p14="http://schemas.microsoft.com/office/powerpoint/2010/main" val="2214569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Literacy/ Handwriting/ Reading for Meaning before break  – class based with Talk Partners used and ability grouping where needed </a:t>
            </a:r>
          </a:p>
          <a:p>
            <a:r>
              <a:rPr lang="en-GB" dirty="0"/>
              <a:t>Spelling Programme – grouped according to ability/ 3 x per week on Tuesday, Wednesday and Friday </a:t>
            </a:r>
          </a:p>
          <a:p>
            <a:r>
              <a:rPr lang="en-GB" dirty="0"/>
              <a:t>Numeracy after break</a:t>
            </a:r>
          </a:p>
          <a:p>
            <a:r>
              <a:rPr lang="en-GB" dirty="0"/>
              <a:t>Progress regularly reviewed</a:t>
            </a:r>
          </a:p>
          <a:p>
            <a:r>
              <a:rPr lang="en-GB" dirty="0"/>
              <a:t>Teaching assistants deployed to meet needs of children</a:t>
            </a:r>
          </a:p>
          <a:p>
            <a:r>
              <a:rPr lang="en-GB" dirty="0"/>
              <a:t>Additional support to improve progress.</a:t>
            </a:r>
          </a:p>
          <a:p>
            <a:endParaRPr lang="en-GB" dirty="0"/>
          </a:p>
        </p:txBody>
      </p:sp>
      <p:sp>
        <p:nvSpPr>
          <p:cNvPr id="4" name="Slide Number Placeholder 3"/>
          <p:cNvSpPr>
            <a:spLocks noGrp="1"/>
          </p:cNvSpPr>
          <p:nvPr>
            <p:ph type="sldNum" sz="quarter" idx="10"/>
          </p:nvPr>
        </p:nvSpPr>
        <p:spPr/>
        <p:txBody>
          <a:bodyPr/>
          <a:lstStyle/>
          <a:p>
            <a:fld id="{F75B6FE3-EE69-45C4-92F9-5ACFF77A678C}" type="slidenum">
              <a:rPr lang="en-GB" smtClean="0"/>
              <a:t>3</a:t>
            </a:fld>
            <a:endParaRPr lang="en-GB"/>
          </a:p>
        </p:txBody>
      </p:sp>
    </p:spTree>
    <p:extLst>
      <p:ext uri="{BB962C8B-B14F-4D97-AF65-F5344CB8AC3E}">
        <p14:creationId xmlns:p14="http://schemas.microsoft.com/office/powerpoint/2010/main" val="26960870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75B6FE3-EE69-45C4-92F9-5ACFF77A678C}" type="slidenum">
              <a:rPr lang="en-GB" smtClean="0"/>
              <a:t>4</a:t>
            </a:fld>
            <a:endParaRPr lang="en-GB"/>
          </a:p>
        </p:txBody>
      </p:sp>
    </p:spTree>
    <p:extLst>
      <p:ext uri="{BB962C8B-B14F-4D97-AF65-F5344CB8AC3E}">
        <p14:creationId xmlns:p14="http://schemas.microsoft.com/office/powerpoint/2010/main" val="26690241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5</a:t>
            </a:fld>
            <a:endParaRPr lang="en-GB"/>
          </a:p>
        </p:txBody>
      </p:sp>
    </p:spTree>
    <p:extLst>
      <p:ext uri="{BB962C8B-B14F-4D97-AF65-F5344CB8AC3E}">
        <p14:creationId xmlns:p14="http://schemas.microsoft.com/office/powerpoint/2010/main" val="4915725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6</a:t>
            </a:fld>
            <a:endParaRPr lang="en-GB"/>
          </a:p>
        </p:txBody>
      </p:sp>
    </p:spTree>
    <p:extLst>
      <p:ext uri="{BB962C8B-B14F-4D97-AF65-F5344CB8AC3E}">
        <p14:creationId xmlns:p14="http://schemas.microsoft.com/office/powerpoint/2010/main" val="1364152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7</a:t>
            </a:fld>
            <a:endParaRPr lang="en-GB"/>
          </a:p>
        </p:txBody>
      </p:sp>
    </p:spTree>
    <p:extLst>
      <p:ext uri="{BB962C8B-B14F-4D97-AF65-F5344CB8AC3E}">
        <p14:creationId xmlns:p14="http://schemas.microsoft.com/office/powerpoint/2010/main" val="39704514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8</a:t>
            </a:fld>
            <a:endParaRPr lang="en-GB"/>
          </a:p>
        </p:txBody>
      </p:sp>
    </p:spTree>
    <p:extLst>
      <p:ext uri="{BB962C8B-B14F-4D97-AF65-F5344CB8AC3E}">
        <p14:creationId xmlns:p14="http://schemas.microsoft.com/office/powerpoint/2010/main" val="31896240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9</a:t>
            </a:fld>
            <a:endParaRPr lang="en-GB"/>
          </a:p>
        </p:txBody>
      </p:sp>
    </p:spTree>
    <p:extLst>
      <p:ext uri="{BB962C8B-B14F-4D97-AF65-F5344CB8AC3E}">
        <p14:creationId xmlns:p14="http://schemas.microsoft.com/office/powerpoint/2010/main" val="22657753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11</a:t>
            </a:fld>
            <a:endParaRPr lang="en-GB"/>
          </a:p>
        </p:txBody>
      </p:sp>
    </p:spTree>
    <p:extLst>
      <p:ext uri="{BB962C8B-B14F-4D97-AF65-F5344CB8AC3E}">
        <p14:creationId xmlns:p14="http://schemas.microsoft.com/office/powerpoint/2010/main" val="4237242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12</a:t>
            </a:fld>
            <a:endParaRPr lang="en-GB"/>
          </a:p>
        </p:txBody>
      </p:sp>
    </p:spTree>
    <p:extLst>
      <p:ext uri="{BB962C8B-B14F-4D97-AF65-F5344CB8AC3E}">
        <p14:creationId xmlns:p14="http://schemas.microsoft.com/office/powerpoint/2010/main" val="32796590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13</a:t>
            </a:fld>
            <a:endParaRPr lang="en-GB"/>
          </a:p>
        </p:txBody>
      </p:sp>
    </p:spTree>
    <p:extLst>
      <p:ext uri="{BB962C8B-B14F-4D97-AF65-F5344CB8AC3E}">
        <p14:creationId xmlns:p14="http://schemas.microsoft.com/office/powerpoint/2010/main" val="35010206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39743A0-1267-4602-AFA6-E051928E7927}"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255346" y="2750337"/>
            <a:ext cx="1171888" cy="1356442"/>
          </a:xfrm>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4247218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9743A0-1267-4602-AFA6-E051928E7927}"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28451001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9743A0-1267-4602-AFA6-E051928E7927}"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729455" y="2869895"/>
            <a:ext cx="1154151" cy="1090789"/>
          </a:xfrm>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26339076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39743A0-1267-4602-AFA6-E051928E7927}"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788065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39743A0-1267-4602-AFA6-E051928E7927}" type="datetimeFigureOut">
              <a:rPr lang="en-GB" smtClean="0"/>
              <a:t>11/09/2024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400549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39743A0-1267-4602-AFA6-E051928E7927}" type="datetimeFigureOut">
              <a:rPr lang="en-GB" smtClean="0"/>
              <a:t>11/09/2024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28909817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839743A0-1267-4602-AFA6-E051928E7927}" type="datetimeFigureOut">
              <a:rPr lang="en-GB" smtClean="0"/>
              <a:t>11/09/2024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1810422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39743A0-1267-4602-AFA6-E051928E7927}"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31480197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39743A0-1267-4602-AFA6-E051928E7927}"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1461658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39743A0-1267-4602-AFA6-E051928E7927}"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11309"/>
            <a:ext cx="1154151" cy="1090789"/>
          </a:xfrm>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3233732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39743A0-1267-4602-AFA6-E051928E7927}"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11615"/>
            <a:ext cx="1154151" cy="1090789"/>
          </a:xfrm>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29125807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39743A0-1267-4602-AFA6-E051928E7927}"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09925"/>
            <a:ext cx="1154151" cy="1090789"/>
          </a:xfrm>
        </p:spPr>
        <p:txBody>
          <a:bodyPr/>
          <a:lstStyle/>
          <a:p>
            <a:fld id="{2DC4944C-6E3E-4104-AC3D-F97319D5B47E}" type="slidenum">
              <a:rPr lang="en-GB" smtClean="0"/>
              <a:t>‹#›</a:t>
            </a:fld>
            <a:endParaRPr lang="en-GB"/>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26884930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39743A0-1267-4602-AFA6-E051928E7927}"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09925"/>
            <a:ext cx="1154151" cy="1090789"/>
          </a:xfrm>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11932649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39743A0-1267-4602-AFA6-E051928E7927}" type="datetimeFigureOut">
              <a:rPr lang="en-GB" smtClean="0"/>
              <a:t>11/09/2024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29518726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39743A0-1267-4602-AFA6-E051928E7927}" type="datetimeFigureOut">
              <a:rPr lang="en-GB" smtClean="0"/>
              <a:t>11/09/2024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42474884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9743A0-1267-4602-AFA6-E051928E7927}"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27830554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839743A0-1267-4602-AFA6-E051928E7927}" type="datetimeFigureOut">
              <a:rPr lang="en-GB" smtClean="0"/>
              <a:t>11/09/2024</a:t>
            </a:fld>
            <a:endParaRPr lang="en-GB"/>
          </a:p>
        </p:txBody>
      </p:sp>
      <p:sp>
        <p:nvSpPr>
          <p:cNvPr id="5" name="Footer Placeholder 4"/>
          <p:cNvSpPr>
            <a:spLocks noGrp="1"/>
          </p:cNvSpPr>
          <p:nvPr>
            <p:ph type="ftr" sz="quarter" idx="11"/>
          </p:nvPr>
        </p:nvSpPr>
        <p:spPr>
          <a:xfrm>
            <a:off x="680321" y="5936188"/>
            <a:ext cx="6126805" cy="365125"/>
          </a:xfrm>
        </p:spPr>
        <p:txBody>
          <a:bodyPr/>
          <a:lstStyle/>
          <a:p>
            <a:endParaRPr lang="en-GB"/>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2DC4944C-6E3E-4104-AC3D-F97319D5B47E}" type="slidenum">
              <a:rPr lang="en-GB" smtClean="0"/>
              <a:t>‹#›</a:t>
            </a:fld>
            <a:endParaRPr lang="en-GB"/>
          </a:p>
        </p:txBody>
      </p:sp>
    </p:spTree>
    <p:extLst>
      <p:ext uri="{BB962C8B-B14F-4D97-AF65-F5344CB8AC3E}">
        <p14:creationId xmlns:p14="http://schemas.microsoft.com/office/powerpoint/2010/main" val="492743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839743A0-1267-4602-AFA6-E051928E7927}" type="datetimeFigureOut">
              <a:rPr lang="en-GB" smtClean="0"/>
              <a:t>11/09/2024</a:t>
            </a:fld>
            <a:endParaRPr lang="en-GB"/>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2DC4944C-6E3E-4104-AC3D-F97319D5B47E}" type="slidenum">
              <a:rPr lang="en-GB" smtClean="0"/>
              <a:t>‹#›</a:t>
            </a:fld>
            <a:endParaRPr lang="en-GB"/>
          </a:p>
        </p:txBody>
      </p:sp>
    </p:spTree>
    <p:extLst>
      <p:ext uri="{BB962C8B-B14F-4D97-AF65-F5344CB8AC3E}">
        <p14:creationId xmlns:p14="http://schemas.microsoft.com/office/powerpoint/2010/main" val="3685291512"/>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Meet the Teacher</a:t>
            </a:r>
          </a:p>
        </p:txBody>
      </p:sp>
      <p:sp>
        <p:nvSpPr>
          <p:cNvPr id="3" name="Subtitle 2"/>
          <p:cNvSpPr>
            <a:spLocks noGrp="1"/>
          </p:cNvSpPr>
          <p:nvPr>
            <p:ph type="subTitle" idx="1"/>
          </p:nvPr>
        </p:nvSpPr>
        <p:spPr>
          <a:xfrm>
            <a:off x="2156843" y="4376109"/>
            <a:ext cx="8144134" cy="1117687"/>
          </a:xfrm>
        </p:spPr>
        <p:txBody>
          <a:bodyPr/>
          <a:lstStyle/>
          <a:p>
            <a:pPr algn="ctr"/>
            <a:r>
              <a:rPr lang="en-GB" dirty="0"/>
              <a:t>Year 5/6: Mrs Bojang, Mrs Robinson and Mrs Parker</a:t>
            </a:r>
          </a:p>
        </p:txBody>
      </p:sp>
      <p:pic>
        <p:nvPicPr>
          <p:cNvPr id="5" name="Picture 4">
            <a:extLst>
              <a:ext uri="{FF2B5EF4-FFF2-40B4-BE49-F238E27FC236}">
                <a16:creationId xmlns:a16="http://schemas.microsoft.com/office/drawing/2014/main" id="{BE2D738E-BA0A-4797-83F8-B05FCB852D7C}"/>
              </a:ext>
            </a:extLst>
          </p:cNvPr>
          <p:cNvPicPr>
            <a:picLocks noChangeAspect="1"/>
          </p:cNvPicPr>
          <p:nvPr/>
        </p:nvPicPr>
        <p:blipFill>
          <a:blip r:embed="rId3"/>
          <a:stretch>
            <a:fillRect/>
          </a:stretch>
        </p:blipFill>
        <p:spPr>
          <a:xfrm>
            <a:off x="4580476" y="259884"/>
            <a:ext cx="2343150" cy="952500"/>
          </a:xfrm>
          <a:prstGeom prst="rect">
            <a:avLst/>
          </a:prstGeom>
        </p:spPr>
      </p:pic>
      <p:pic>
        <p:nvPicPr>
          <p:cNvPr id="6" name="Picture 5">
            <a:extLst>
              <a:ext uri="{FF2B5EF4-FFF2-40B4-BE49-F238E27FC236}">
                <a16:creationId xmlns:a16="http://schemas.microsoft.com/office/drawing/2014/main" id="{DFCED519-C6B9-424F-954A-EE9DB21C6C2C}"/>
              </a:ext>
            </a:extLst>
          </p:cNvPr>
          <p:cNvPicPr>
            <a:picLocks noChangeAspect="1"/>
          </p:cNvPicPr>
          <p:nvPr/>
        </p:nvPicPr>
        <p:blipFill>
          <a:blip r:embed="rId4"/>
          <a:stretch>
            <a:fillRect/>
          </a:stretch>
        </p:blipFill>
        <p:spPr>
          <a:xfrm>
            <a:off x="5198453" y="1287580"/>
            <a:ext cx="897547" cy="1114811"/>
          </a:xfrm>
          <a:prstGeom prst="rect">
            <a:avLst/>
          </a:prstGeom>
        </p:spPr>
      </p:pic>
    </p:spTree>
    <p:extLst>
      <p:ext uri="{BB962C8B-B14F-4D97-AF65-F5344CB8AC3E}">
        <p14:creationId xmlns:p14="http://schemas.microsoft.com/office/powerpoint/2010/main" val="26277441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dirty="0"/>
          </a:p>
        </p:txBody>
      </p:sp>
      <p:sp>
        <p:nvSpPr>
          <p:cNvPr id="4" name="TextBox 3">
            <a:extLst>
              <a:ext uri="{FF2B5EF4-FFF2-40B4-BE49-F238E27FC236}">
                <a16:creationId xmlns:a16="http://schemas.microsoft.com/office/drawing/2014/main" id="{55FC875D-834F-42DA-9418-712A3644BC65}"/>
              </a:ext>
            </a:extLst>
          </p:cNvPr>
          <p:cNvSpPr txBox="1"/>
          <p:nvPr/>
        </p:nvSpPr>
        <p:spPr>
          <a:xfrm>
            <a:off x="478302" y="633046"/>
            <a:ext cx="5022166" cy="1200329"/>
          </a:xfrm>
          <a:prstGeom prst="rect">
            <a:avLst/>
          </a:prstGeom>
          <a:noFill/>
        </p:spPr>
        <p:txBody>
          <a:bodyPr wrap="square" rtlCol="0">
            <a:spAutoFit/>
          </a:bodyPr>
          <a:lstStyle/>
          <a:p>
            <a:r>
              <a:rPr lang="en-GB" sz="2400" dirty="0"/>
              <a:t>I will send out a hard copy of this as well as upload a digital copy to Dojo</a:t>
            </a:r>
          </a:p>
        </p:txBody>
      </p:sp>
      <p:pic>
        <p:nvPicPr>
          <p:cNvPr id="2" name="Picture 1">
            <a:extLst>
              <a:ext uri="{FF2B5EF4-FFF2-40B4-BE49-F238E27FC236}">
                <a16:creationId xmlns:a16="http://schemas.microsoft.com/office/drawing/2014/main" id="{B2380CC8-F9CE-45E0-AF03-0D18A0BF59E0}"/>
              </a:ext>
            </a:extLst>
          </p:cNvPr>
          <p:cNvPicPr>
            <a:picLocks noChangeAspect="1"/>
          </p:cNvPicPr>
          <p:nvPr/>
        </p:nvPicPr>
        <p:blipFill>
          <a:blip r:embed="rId3"/>
          <a:stretch>
            <a:fillRect/>
          </a:stretch>
        </p:blipFill>
        <p:spPr>
          <a:xfrm>
            <a:off x="6586112" y="490061"/>
            <a:ext cx="4476687" cy="5877878"/>
          </a:xfrm>
          <a:prstGeom prst="rect">
            <a:avLst/>
          </a:prstGeom>
        </p:spPr>
      </p:pic>
    </p:spTree>
    <p:extLst>
      <p:ext uri="{BB962C8B-B14F-4D97-AF65-F5344CB8AC3E}">
        <p14:creationId xmlns:p14="http://schemas.microsoft.com/office/powerpoint/2010/main" val="1676273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Timetable</a:t>
            </a:r>
          </a:p>
        </p:txBody>
      </p:sp>
      <p:sp>
        <p:nvSpPr>
          <p:cNvPr id="3" name="Content Placeholder 2"/>
          <p:cNvSpPr>
            <a:spLocks noGrp="1"/>
          </p:cNvSpPr>
          <p:nvPr>
            <p:ph idx="1"/>
          </p:nvPr>
        </p:nvSpPr>
        <p:spPr>
          <a:xfrm>
            <a:off x="0" y="1993052"/>
            <a:ext cx="3361387" cy="4351338"/>
          </a:xfrm>
        </p:spPr>
        <p:txBody>
          <a:bodyPr/>
          <a:lstStyle/>
          <a:p>
            <a:endParaRPr lang="en-GB" dirty="0"/>
          </a:p>
          <a:p>
            <a:pPr marL="0" indent="0">
              <a:buNone/>
            </a:pPr>
            <a:endParaRPr lang="en-GB" dirty="0"/>
          </a:p>
        </p:txBody>
      </p:sp>
      <p:sp>
        <p:nvSpPr>
          <p:cNvPr id="4" name="TextBox 3">
            <a:extLst>
              <a:ext uri="{FF2B5EF4-FFF2-40B4-BE49-F238E27FC236}">
                <a16:creationId xmlns:a16="http://schemas.microsoft.com/office/drawing/2014/main" id="{3B82017F-DC01-4DC6-BBAB-A6018F1D9C3C}"/>
              </a:ext>
            </a:extLst>
          </p:cNvPr>
          <p:cNvSpPr txBox="1"/>
          <p:nvPr/>
        </p:nvSpPr>
        <p:spPr>
          <a:xfrm>
            <a:off x="251791" y="2981739"/>
            <a:ext cx="2411896" cy="1200329"/>
          </a:xfrm>
          <a:prstGeom prst="rect">
            <a:avLst/>
          </a:prstGeom>
          <a:noFill/>
        </p:spPr>
        <p:txBody>
          <a:bodyPr wrap="square" rtlCol="0">
            <a:spAutoFit/>
          </a:bodyPr>
          <a:lstStyle/>
          <a:p>
            <a:r>
              <a:rPr lang="en-GB" dirty="0"/>
              <a:t>Children to wear PE kit on PE days –Monday and Thursday</a:t>
            </a:r>
          </a:p>
          <a:p>
            <a:endParaRPr lang="en-GB" dirty="0"/>
          </a:p>
        </p:txBody>
      </p:sp>
      <p:pic>
        <p:nvPicPr>
          <p:cNvPr id="7" name="Picture 6">
            <a:extLst>
              <a:ext uri="{FF2B5EF4-FFF2-40B4-BE49-F238E27FC236}">
                <a16:creationId xmlns:a16="http://schemas.microsoft.com/office/drawing/2014/main" id="{69433169-C07E-4E86-A730-18BEBB703D80}"/>
              </a:ext>
            </a:extLst>
          </p:cNvPr>
          <p:cNvPicPr>
            <a:picLocks noChangeAspect="1"/>
          </p:cNvPicPr>
          <p:nvPr/>
        </p:nvPicPr>
        <p:blipFill>
          <a:blip r:embed="rId3"/>
          <a:stretch>
            <a:fillRect/>
          </a:stretch>
        </p:blipFill>
        <p:spPr>
          <a:xfrm>
            <a:off x="3361387" y="2242578"/>
            <a:ext cx="8830613" cy="4615422"/>
          </a:xfrm>
          <a:prstGeom prst="rect">
            <a:avLst/>
          </a:prstGeom>
        </p:spPr>
      </p:pic>
    </p:spTree>
    <p:extLst>
      <p:ext uri="{BB962C8B-B14F-4D97-AF65-F5344CB8AC3E}">
        <p14:creationId xmlns:p14="http://schemas.microsoft.com/office/powerpoint/2010/main" val="27566436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1480D-D8C8-44EE-9F14-721F31560C31}"/>
              </a:ext>
            </a:extLst>
          </p:cNvPr>
          <p:cNvSpPr>
            <a:spLocks noGrp="1"/>
          </p:cNvSpPr>
          <p:nvPr>
            <p:ph type="title"/>
          </p:nvPr>
        </p:nvSpPr>
        <p:spPr/>
        <p:txBody>
          <a:bodyPr/>
          <a:lstStyle/>
          <a:p>
            <a:r>
              <a:rPr lang="en-GB" dirty="0"/>
              <a:t>Spellings</a:t>
            </a:r>
          </a:p>
        </p:txBody>
      </p:sp>
      <p:sp>
        <p:nvSpPr>
          <p:cNvPr id="5" name="TextBox 4">
            <a:extLst>
              <a:ext uri="{FF2B5EF4-FFF2-40B4-BE49-F238E27FC236}">
                <a16:creationId xmlns:a16="http://schemas.microsoft.com/office/drawing/2014/main" id="{3565924C-21F3-486B-977A-07D554E32F70}"/>
              </a:ext>
            </a:extLst>
          </p:cNvPr>
          <p:cNvSpPr txBox="1"/>
          <p:nvPr/>
        </p:nvSpPr>
        <p:spPr>
          <a:xfrm>
            <a:off x="526673" y="2467800"/>
            <a:ext cx="9613861" cy="3785652"/>
          </a:xfrm>
          <a:prstGeom prst="rect">
            <a:avLst/>
          </a:prstGeom>
          <a:noFill/>
        </p:spPr>
        <p:txBody>
          <a:bodyPr wrap="square" rtlCol="0">
            <a:spAutoFit/>
          </a:bodyPr>
          <a:lstStyle/>
          <a:p>
            <a:r>
              <a:rPr lang="en-GB" sz="2400" dirty="0"/>
              <a:t>Our spelling lesson is taught on a Monday. The spellings are then sent home the following week to reinforce the rule(s) learned. Spellings are tested on Fridays. If your child scores less than 5, they will need to do a retest.  </a:t>
            </a:r>
          </a:p>
          <a:p>
            <a:endParaRPr lang="en-GB" sz="2400" dirty="0"/>
          </a:p>
          <a:p>
            <a:r>
              <a:rPr lang="en-GB" sz="2400" dirty="0"/>
              <a:t>Year 6 will do an additional spelling lesson and will have two different spelling rules per week.</a:t>
            </a:r>
          </a:p>
          <a:p>
            <a:endParaRPr lang="en-GB" sz="2400" dirty="0"/>
          </a:p>
          <a:p>
            <a:r>
              <a:rPr lang="en-GB" sz="2400" dirty="0"/>
              <a:t>Often, these spellings are the 5/6 common exception words which children need to know by the end of the year.</a:t>
            </a:r>
          </a:p>
        </p:txBody>
      </p:sp>
    </p:spTree>
    <p:extLst>
      <p:ext uri="{BB962C8B-B14F-4D97-AF65-F5344CB8AC3E}">
        <p14:creationId xmlns:p14="http://schemas.microsoft.com/office/powerpoint/2010/main" val="22390324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Accelerated Reader</a:t>
            </a:r>
          </a:p>
        </p:txBody>
      </p:sp>
      <p:sp>
        <p:nvSpPr>
          <p:cNvPr id="3" name="Content Placeholder 2"/>
          <p:cNvSpPr>
            <a:spLocks noGrp="1"/>
          </p:cNvSpPr>
          <p:nvPr>
            <p:ph idx="1"/>
          </p:nvPr>
        </p:nvSpPr>
        <p:spPr/>
        <p:txBody>
          <a:bodyPr>
            <a:normAutofit fontScale="92500"/>
          </a:bodyPr>
          <a:lstStyle/>
          <a:p>
            <a:r>
              <a:rPr lang="en-GB" dirty="0"/>
              <a:t>Book needs to be in school every day</a:t>
            </a:r>
          </a:p>
          <a:p>
            <a:r>
              <a:rPr lang="en-GB" dirty="0"/>
              <a:t>Books are taken home to be read (most evenings please)</a:t>
            </a:r>
          </a:p>
          <a:p>
            <a:r>
              <a:rPr lang="en-GB" dirty="0"/>
              <a:t>Quizzes will take place in class as soon as children have finished reading their book</a:t>
            </a:r>
          </a:p>
          <a:p>
            <a:r>
              <a:rPr lang="en-GB" dirty="0"/>
              <a:t>Children read daily in class</a:t>
            </a:r>
          </a:p>
          <a:p>
            <a:r>
              <a:rPr lang="en-GB" dirty="0"/>
              <a:t>Children should read for at least 20 minutes per day outside school time</a:t>
            </a:r>
          </a:p>
          <a:p>
            <a:r>
              <a:rPr lang="en-GB" dirty="0"/>
              <a:t>The amount of time children are reading is tracked and monitored. Children will have individual targets. Rewards will be celebrated in assembly. </a:t>
            </a:r>
          </a:p>
          <a:p>
            <a:pPr marL="0" indent="0">
              <a:buNone/>
            </a:pPr>
            <a:endParaRPr lang="en-GB" dirty="0"/>
          </a:p>
          <a:p>
            <a:endParaRPr lang="en-GB" dirty="0"/>
          </a:p>
        </p:txBody>
      </p:sp>
      <p:pic>
        <p:nvPicPr>
          <p:cNvPr id="4" name="Picture 3"/>
          <p:cNvPicPr>
            <a:picLocks noChangeAspect="1"/>
          </p:cNvPicPr>
          <p:nvPr/>
        </p:nvPicPr>
        <p:blipFill>
          <a:blip r:embed="rId3"/>
          <a:stretch>
            <a:fillRect/>
          </a:stretch>
        </p:blipFill>
        <p:spPr>
          <a:xfrm>
            <a:off x="10048938" y="5188321"/>
            <a:ext cx="2100548" cy="1495735"/>
          </a:xfrm>
          <a:prstGeom prst="rect">
            <a:avLst/>
          </a:prstGeom>
        </p:spPr>
      </p:pic>
    </p:spTree>
    <p:extLst>
      <p:ext uri="{BB962C8B-B14F-4D97-AF65-F5344CB8AC3E}">
        <p14:creationId xmlns:p14="http://schemas.microsoft.com/office/powerpoint/2010/main" val="23737771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Mathematics </a:t>
            </a:r>
          </a:p>
        </p:txBody>
      </p:sp>
      <p:sp>
        <p:nvSpPr>
          <p:cNvPr id="3" name="Content Placeholder 2"/>
          <p:cNvSpPr>
            <a:spLocks noGrp="1"/>
          </p:cNvSpPr>
          <p:nvPr>
            <p:ph idx="1"/>
          </p:nvPr>
        </p:nvSpPr>
        <p:spPr>
          <a:xfrm>
            <a:off x="663692" y="2060349"/>
            <a:ext cx="10305358" cy="3599316"/>
          </a:xfrm>
        </p:spPr>
        <p:txBody>
          <a:bodyPr/>
          <a:lstStyle/>
          <a:p>
            <a:r>
              <a:rPr lang="en-GB" dirty="0"/>
              <a:t>Mastery – prove it, convince me, developing depth in understanding.</a:t>
            </a:r>
          </a:p>
          <a:p>
            <a:r>
              <a:rPr lang="en-GB" dirty="0"/>
              <a:t>Reasoning not just knowledge.</a:t>
            </a:r>
          </a:p>
          <a:p>
            <a:r>
              <a:rPr lang="en-GB" dirty="0"/>
              <a:t>Developing fluency and varied understanding. </a:t>
            </a:r>
          </a:p>
          <a:p>
            <a:endParaRPr lang="en-GB" dirty="0"/>
          </a:p>
          <a:p>
            <a:endParaRPr lang="en-GB" dirty="0"/>
          </a:p>
        </p:txBody>
      </p:sp>
      <p:pic>
        <p:nvPicPr>
          <p:cNvPr id="7" name="Picture 6"/>
          <p:cNvPicPr>
            <a:picLocks noChangeAspect="1"/>
          </p:cNvPicPr>
          <p:nvPr/>
        </p:nvPicPr>
        <p:blipFill>
          <a:blip r:embed="rId3"/>
          <a:stretch>
            <a:fillRect/>
          </a:stretch>
        </p:blipFill>
        <p:spPr>
          <a:xfrm>
            <a:off x="3529471" y="3860007"/>
            <a:ext cx="2089948" cy="2756087"/>
          </a:xfrm>
          <a:prstGeom prst="rect">
            <a:avLst/>
          </a:prstGeom>
        </p:spPr>
      </p:pic>
      <p:pic>
        <p:nvPicPr>
          <p:cNvPr id="8" name="Picture 7"/>
          <p:cNvPicPr>
            <a:picLocks noChangeAspect="1"/>
          </p:cNvPicPr>
          <p:nvPr/>
        </p:nvPicPr>
        <p:blipFill>
          <a:blip r:embed="rId4"/>
          <a:stretch>
            <a:fillRect/>
          </a:stretch>
        </p:blipFill>
        <p:spPr>
          <a:xfrm>
            <a:off x="6064658" y="3860007"/>
            <a:ext cx="2102498" cy="2739334"/>
          </a:xfrm>
          <a:prstGeom prst="rect">
            <a:avLst/>
          </a:prstGeom>
        </p:spPr>
      </p:pic>
      <p:pic>
        <p:nvPicPr>
          <p:cNvPr id="9" name="Picture 8">
            <a:extLst>
              <a:ext uri="{FF2B5EF4-FFF2-40B4-BE49-F238E27FC236}">
                <a16:creationId xmlns:a16="http://schemas.microsoft.com/office/drawing/2014/main" id="{EB15BEDF-BD9B-4989-AC04-F91FF5B764AC}"/>
              </a:ext>
            </a:extLst>
          </p:cNvPr>
          <p:cNvPicPr>
            <a:picLocks noChangeAspect="1"/>
          </p:cNvPicPr>
          <p:nvPr/>
        </p:nvPicPr>
        <p:blipFill>
          <a:blip r:embed="rId5"/>
          <a:stretch>
            <a:fillRect/>
          </a:stretch>
        </p:blipFill>
        <p:spPr>
          <a:xfrm>
            <a:off x="958898" y="3860007"/>
            <a:ext cx="2102498" cy="2601652"/>
          </a:xfrm>
          <a:prstGeom prst="rect">
            <a:avLst/>
          </a:prstGeom>
        </p:spPr>
      </p:pic>
    </p:spTree>
    <p:extLst>
      <p:ext uri="{BB962C8B-B14F-4D97-AF65-F5344CB8AC3E}">
        <p14:creationId xmlns:p14="http://schemas.microsoft.com/office/powerpoint/2010/main" val="14335221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a:t>
            </a:r>
          </a:p>
        </p:txBody>
      </p:sp>
      <p:sp>
        <p:nvSpPr>
          <p:cNvPr id="3" name="Content Placeholder 2"/>
          <p:cNvSpPr>
            <a:spLocks noGrp="1"/>
          </p:cNvSpPr>
          <p:nvPr>
            <p:ph idx="1"/>
          </p:nvPr>
        </p:nvSpPr>
        <p:spPr>
          <a:xfrm>
            <a:off x="423507" y="2336873"/>
            <a:ext cx="5023137" cy="3599316"/>
          </a:xfrm>
        </p:spPr>
        <p:txBody>
          <a:bodyPr>
            <a:normAutofit/>
          </a:bodyPr>
          <a:lstStyle/>
          <a:p>
            <a:r>
              <a:rPr lang="en-GB" dirty="0"/>
              <a:t>Currently 1 piece of either Maths or English set on a Monday and due in the following Monday</a:t>
            </a:r>
          </a:p>
          <a:p>
            <a:r>
              <a:rPr lang="en-GB" dirty="0"/>
              <a:t>Spellings </a:t>
            </a:r>
          </a:p>
          <a:p>
            <a:r>
              <a:rPr lang="en-GB" dirty="0"/>
              <a:t>Times Tables Practise</a:t>
            </a:r>
          </a:p>
          <a:p>
            <a:r>
              <a:rPr lang="en-GB" dirty="0"/>
              <a:t>Reading 20 minutes per day</a:t>
            </a:r>
          </a:p>
        </p:txBody>
      </p:sp>
      <p:pic>
        <p:nvPicPr>
          <p:cNvPr id="5" name="Picture 4"/>
          <p:cNvPicPr>
            <a:picLocks noChangeAspect="1"/>
          </p:cNvPicPr>
          <p:nvPr/>
        </p:nvPicPr>
        <p:blipFill>
          <a:blip r:embed="rId3"/>
          <a:stretch>
            <a:fillRect/>
          </a:stretch>
        </p:blipFill>
        <p:spPr>
          <a:xfrm>
            <a:off x="5539914" y="2540620"/>
            <a:ext cx="6228579" cy="3898276"/>
          </a:xfrm>
          <a:prstGeom prst="rect">
            <a:avLst/>
          </a:prstGeom>
        </p:spPr>
      </p:pic>
    </p:spTree>
    <p:extLst>
      <p:ext uri="{BB962C8B-B14F-4D97-AF65-F5344CB8AC3E}">
        <p14:creationId xmlns:p14="http://schemas.microsoft.com/office/powerpoint/2010/main" val="288274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Behaviour</a:t>
            </a:r>
          </a:p>
        </p:txBody>
      </p:sp>
      <p:sp>
        <p:nvSpPr>
          <p:cNvPr id="3" name="Content Placeholder 2"/>
          <p:cNvSpPr>
            <a:spLocks noGrp="1"/>
          </p:cNvSpPr>
          <p:nvPr>
            <p:ph idx="1"/>
          </p:nvPr>
        </p:nvSpPr>
        <p:spPr/>
        <p:txBody>
          <a:bodyPr>
            <a:normAutofit/>
          </a:bodyPr>
          <a:lstStyle/>
          <a:p>
            <a:r>
              <a:rPr lang="en-GB" dirty="0"/>
              <a:t>High expectations</a:t>
            </a:r>
          </a:p>
          <a:p>
            <a:r>
              <a:rPr lang="en-GB" dirty="0"/>
              <a:t>Focus on the positives</a:t>
            </a:r>
          </a:p>
          <a:p>
            <a:pPr lvl="1"/>
            <a:r>
              <a:rPr lang="en-GB" dirty="0"/>
              <a:t>Praise</a:t>
            </a:r>
          </a:p>
          <a:p>
            <a:pPr lvl="1"/>
            <a:r>
              <a:rPr lang="en-GB" dirty="0"/>
              <a:t>Recognition board</a:t>
            </a:r>
          </a:p>
          <a:p>
            <a:pPr lvl="1"/>
            <a:r>
              <a:rPr lang="en-GB" dirty="0"/>
              <a:t>Learner of the Week</a:t>
            </a:r>
          </a:p>
          <a:p>
            <a:pPr lvl="1"/>
            <a:r>
              <a:rPr lang="en-GB" dirty="0"/>
              <a:t>Interventions and support</a:t>
            </a:r>
          </a:p>
          <a:p>
            <a:pPr lvl="1"/>
            <a:r>
              <a:rPr lang="en-GB" dirty="0"/>
              <a:t>Regular communication with parents (Dojo)</a:t>
            </a:r>
          </a:p>
          <a:p>
            <a:pPr lvl="1"/>
            <a:endParaRPr lang="en-GB" dirty="0"/>
          </a:p>
          <a:p>
            <a:endParaRPr lang="en-GB" dirty="0"/>
          </a:p>
        </p:txBody>
      </p:sp>
    </p:spTree>
    <p:extLst>
      <p:ext uri="{BB962C8B-B14F-4D97-AF65-F5344CB8AC3E}">
        <p14:creationId xmlns:p14="http://schemas.microsoft.com/office/powerpoint/2010/main" val="25400301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Uniform and PE kit</a:t>
            </a:r>
          </a:p>
        </p:txBody>
      </p:sp>
      <p:sp>
        <p:nvSpPr>
          <p:cNvPr id="3" name="Content Placeholder 2"/>
          <p:cNvSpPr>
            <a:spLocks noGrp="1"/>
          </p:cNvSpPr>
          <p:nvPr>
            <p:ph idx="1"/>
          </p:nvPr>
        </p:nvSpPr>
        <p:spPr>
          <a:xfrm>
            <a:off x="680321" y="2336873"/>
            <a:ext cx="10150811" cy="4089094"/>
          </a:xfrm>
        </p:spPr>
        <p:txBody>
          <a:bodyPr>
            <a:normAutofit fontScale="62500" lnSpcReduction="20000"/>
          </a:bodyPr>
          <a:lstStyle/>
          <a:p>
            <a:pPr marL="0" indent="0">
              <a:buNone/>
            </a:pPr>
            <a:r>
              <a:rPr lang="en-GB" dirty="0"/>
              <a:t>Uniform:</a:t>
            </a:r>
          </a:p>
          <a:p>
            <a:r>
              <a:rPr lang="en-GB" dirty="0"/>
              <a:t>Blue jumper/cardigan</a:t>
            </a:r>
          </a:p>
          <a:p>
            <a:r>
              <a:rPr lang="en-GB" dirty="0"/>
              <a:t>White polo top/shirt</a:t>
            </a:r>
          </a:p>
          <a:p>
            <a:r>
              <a:rPr lang="en-GB" dirty="0"/>
              <a:t>Grey/black bottoms/dress</a:t>
            </a:r>
          </a:p>
          <a:p>
            <a:r>
              <a:rPr lang="en-GB" dirty="0"/>
              <a:t>No jewellery (apart from stud earrings)</a:t>
            </a:r>
          </a:p>
          <a:p>
            <a:r>
              <a:rPr lang="en-GB" dirty="0"/>
              <a:t>No trainers</a:t>
            </a:r>
          </a:p>
          <a:p>
            <a:r>
              <a:rPr lang="en-GB" dirty="0"/>
              <a:t>Hair accessories should be in school colours and small</a:t>
            </a:r>
          </a:p>
          <a:p>
            <a:pPr marL="0" indent="0">
              <a:buNone/>
            </a:pPr>
            <a:endParaRPr lang="en-GB" dirty="0"/>
          </a:p>
          <a:p>
            <a:pPr marL="0" indent="0">
              <a:buNone/>
            </a:pPr>
            <a:r>
              <a:rPr lang="en-GB" dirty="0"/>
              <a:t>PE kit:</a:t>
            </a:r>
          </a:p>
          <a:p>
            <a:pPr marL="0" indent="0">
              <a:buNone/>
            </a:pPr>
            <a:r>
              <a:rPr lang="en-GB" dirty="0"/>
              <a:t>Plain blue t shirt, royal blue shorts/dark coloured jogging bottoms/leggings, school cardigan/jumper, trainers</a:t>
            </a:r>
          </a:p>
          <a:p>
            <a:r>
              <a:rPr lang="en-GB" dirty="0"/>
              <a:t>No nail varnish</a:t>
            </a:r>
          </a:p>
          <a:p>
            <a:r>
              <a:rPr lang="en-GB" dirty="0"/>
              <a:t>Earrings to be removed or taped</a:t>
            </a:r>
          </a:p>
          <a:p>
            <a:r>
              <a:rPr lang="en-GB" dirty="0"/>
              <a:t>Hair tied up</a:t>
            </a:r>
          </a:p>
        </p:txBody>
      </p:sp>
    </p:spTree>
    <p:extLst>
      <p:ext uri="{BB962C8B-B14F-4D97-AF65-F5344CB8AC3E}">
        <p14:creationId xmlns:p14="http://schemas.microsoft.com/office/powerpoint/2010/main" val="22962511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8F5C6A-7172-4EE8-BA09-D73B7AA726CB}"/>
              </a:ext>
            </a:extLst>
          </p:cNvPr>
          <p:cNvSpPr>
            <a:spLocks noGrp="1"/>
          </p:cNvSpPr>
          <p:nvPr>
            <p:ph type="title"/>
          </p:nvPr>
        </p:nvSpPr>
        <p:spPr/>
        <p:txBody>
          <a:bodyPr/>
          <a:lstStyle/>
          <a:p>
            <a:r>
              <a:rPr lang="en-GB" dirty="0"/>
              <a:t>E-safety	</a:t>
            </a:r>
          </a:p>
        </p:txBody>
      </p:sp>
      <p:sp>
        <p:nvSpPr>
          <p:cNvPr id="3" name="Content Placeholder 2">
            <a:extLst>
              <a:ext uri="{FF2B5EF4-FFF2-40B4-BE49-F238E27FC236}">
                <a16:creationId xmlns:a16="http://schemas.microsoft.com/office/drawing/2014/main" id="{D972E773-4050-44F9-9451-43D8B7DDA6CF}"/>
              </a:ext>
            </a:extLst>
          </p:cNvPr>
          <p:cNvSpPr>
            <a:spLocks noGrp="1"/>
          </p:cNvSpPr>
          <p:nvPr>
            <p:ph idx="1"/>
          </p:nvPr>
        </p:nvSpPr>
        <p:spPr/>
        <p:txBody>
          <a:bodyPr>
            <a:normAutofit/>
          </a:bodyPr>
          <a:lstStyle/>
          <a:p>
            <a:r>
              <a:rPr lang="en-GB" dirty="0"/>
              <a:t>We cover e-safety a lot in UKS2 both in SMSC lesson as well as computing lessons</a:t>
            </a:r>
          </a:p>
          <a:p>
            <a:endParaRPr lang="en-GB" dirty="0"/>
          </a:p>
          <a:p>
            <a:r>
              <a:rPr lang="en-GB" dirty="0"/>
              <a:t>Please monitor your child’s use online</a:t>
            </a:r>
          </a:p>
          <a:p>
            <a:r>
              <a:rPr lang="en-GB" dirty="0"/>
              <a:t>Please monitor their online use of social media and messaging services</a:t>
            </a:r>
          </a:p>
        </p:txBody>
      </p:sp>
    </p:spTree>
    <p:extLst>
      <p:ext uri="{BB962C8B-B14F-4D97-AF65-F5344CB8AC3E}">
        <p14:creationId xmlns:p14="http://schemas.microsoft.com/office/powerpoint/2010/main" val="15993612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Other things to remember…</a:t>
            </a:r>
          </a:p>
        </p:txBody>
      </p:sp>
      <p:sp>
        <p:nvSpPr>
          <p:cNvPr id="3" name="Content Placeholder 2"/>
          <p:cNvSpPr>
            <a:spLocks noGrp="1"/>
          </p:cNvSpPr>
          <p:nvPr>
            <p:ph idx="1"/>
          </p:nvPr>
        </p:nvSpPr>
        <p:spPr/>
        <p:txBody>
          <a:bodyPr/>
          <a:lstStyle/>
          <a:p>
            <a:r>
              <a:rPr lang="en-GB" dirty="0"/>
              <a:t>Entering and exiting school- through class door</a:t>
            </a:r>
          </a:p>
          <a:p>
            <a:r>
              <a:rPr lang="en-GB" dirty="0"/>
              <a:t>Any messages to be passed through Dojo ideally or speak to the office to make an appointment</a:t>
            </a:r>
          </a:p>
          <a:p>
            <a:r>
              <a:rPr lang="en-GB" dirty="0"/>
              <a:t>Children should not be playing on school equipment before or after school</a:t>
            </a:r>
          </a:p>
          <a:p>
            <a:r>
              <a:rPr lang="en-GB" dirty="0"/>
              <a:t>Water bottles must have water in</a:t>
            </a:r>
          </a:p>
          <a:p>
            <a:r>
              <a:rPr lang="en-GB" dirty="0"/>
              <a:t>Fruit/ vegetable for snacks</a:t>
            </a:r>
          </a:p>
          <a:p>
            <a:r>
              <a:rPr lang="en-GB" dirty="0"/>
              <a:t>No chewing gum</a:t>
            </a:r>
          </a:p>
          <a:p>
            <a:endParaRPr lang="en-GB" dirty="0"/>
          </a:p>
        </p:txBody>
      </p:sp>
    </p:spTree>
    <p:extLst>
      <p:ext uri="{BB962C8B-B14F-4D97-AF65-F5344CB8AC3E}">
        <p14:creationId xmlns:p14="http://schemas.microsoft.com/office/powerpoint/2010/main" val="2404445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Other things to remember…</a:t>
            </a:r>
          </a:p>
        </p:txBody>
      </p:sp>
      <p:sp>
        <p:nvSpPr>
          <p:cNvPr id="3" name="Content Placeholder 2"/>
          <p:cNvSpPr>
            <a:spLocks noGrp="1"/>
          </p:cNvSpPr>
          <p:nvPr>
            <p:ph idx="1"/>
          </p:nvPr>
        </p:nvSpPr>
        <p:spPr/>
        <p:txBody>
          <a:bodyPr/>
          <a:lstStyle/>
          <a:p>
            <a:r>
              <a:rPr lang="en-GB" dirty="0"/>
              <a:t>SATs week will be the week beginning</a:t>
            </a:r>
          </a:p>
          <a:p>
            <a:pPr marL="0" indent="0">
              <a:buNone/>
            </a:pPr>
            <a:r>
              <a:rPr lang="en-GB" sz="3600" dirty="0"/>
              <a:t> 12</a:t>
            </a:r>
            <a:r>
              <a:rPr lang="en-GB" sz="3600" baseline="30000" dirty="0"/>
              <a:t>th</a:t>
            </a:r>
            <a:r>
              <a:rPr lang="en-GB" sz="3600" dirty="0"/>
              <a:t> May 2025</a:t>
            </a:r>
          </a:p>
          <a:p>
            <a:pPr marL="0" indent="0">
              <a:buNone/>
            </a:pPr>
            <a:endParaRPr lang="en-GB" dirty="0"/>
          </a:p>
          <a:p>
            <a:pPr marL="0" indent="0">
              <a:buNone/>
            </a:pPr>
            <a:r>
              <a:rPr lang="en-GB" dirty="0"/>
              <a:t>Please do not book any holidays etc… for this time. </a:t>
            </a:r>
          </a:p>
          <a:p>
            <a:pPr marL="0" indent="0">
              <a:buNone/>
            </a:pPr>
            <a:endParaRPr lang="en-GB" dirty="0"/>
          </a:p>
        </p:txBody>
      </p:sp>
    </p:spTree>
    <p:extLst>
      <p:ext uri="{BB962C8B-B14F-4D97-AF65-F5344CB8AC3E}">
        <p14:creationId xmlns:p14="http://schemas.microsoft.com/office/powerpoint/2010/main" val="32908851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 or queries?</a:t>
            </a:r>
          </a:p>
        </p:txBody>
      </p:sp>
      <p:pic>
        <p:nvPicPr>
          <p:cNvPr id="4" name="Content Placeholder 3"/>
          <p:cNvPicPr>
            <a:picLocks noGrp="1" noChangeAspect="1"/>
          </p:cNvPicPr>
          <p:nvPr>
            <p:ph idx="1"/>
          </p:nvPr>
        </p:nvPicPr>
        <p:blipFill>
          <a:blip r:embed="rId3"/>
          <a:stretch>
            <a:fillRect/>
          </a:stretch>
        </p:blipFill>
        <p:spPr>
          <a:xfrm>
            <a:off x="3710394" y="2520729"/>
            <a:ext cx="2787593" cy="3133097"/>
          </a:xfrm>
          <a:prstGeom prst="rect">
            <a:avLst/>
          </a:prstGeom>
        </p:spPr>
      </p:pic>
    </p:spTree>
    <p:extLst>
      <p:ext uri="{BB962C8B-B14F-4D97-AF65-F5344CB8AC3E}">
        <p14:creationId xmlns:p14="http://schemas.microsoft.com/office/powerpoint/2010/main" val="1696710803"/>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364613E34CB0B4786AA588E0BD53CBB" ma:contentTypeVersion="13" ma:contentTypeDescription="Create a new document." ma:contentTypeScope="" ma:versionID="a5ae0e4ee8e7a5a44143ac92091d2f2a">
  <xsd:schema xmlns:xsd="http://www.w3.org/2001/XMLSchema" xmlns:xs="http://www.w3.org/2001/XMLSchema" xmlns:p="http://schemas.microsoft.com/office/2006/metadata/properties" xmlns:ns2="5977a38d-f17b-4fe1-8dd1-477f1419ed4b" xmlns:ns3="3258a196-9ea9-407a-b6bc-db23bf0c5c5a" targetNamespace="http://schemas.microsoft.com/office/2006/metadata/properties" ma:root="true" ma:fieldsID="357a53d8b33170e0e004bd2cfa3e0cef" ns2:_="" ns3:_="">
    <xsd:import namespace="5977a38d-f17b-4fe1-8dd1-477f1419ed4b"/>
    <xsd:import namespace="3258a196-9ea9-407a-b6bc-db23bf0c5c5a"/>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77a38d-f17b-4fe1-8dd1-477f1419ed4b"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258a196-9ea9-407a-b6bc-db23bf0c5c5a"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5"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B6059E6-7F9B-4906-BB94-9839AB7FFEC5}">
  <ds:schemaRefs>
    <ds:schemaRef ds:uri="http://schemas.microsoft.com/sharepoint/v3/contenttype/forms"/>
  </ds:schemaRefs>
</ds:datastoreItem>
</file>

<file path=customXml/itemProps2.xml><?xml version="1.0" encoding="utf-8"?>
<ds:datastoreItem xmlns:ds="http://schemas.openxmlformats.org/officeDocument/2006/customXml" ds:itemID="{E4AE3A7E-C8E3-4332-8843-78840BE2F5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77a38d-f17b-4fe1-8dd1-477f1419ed4b"/>
    <ds:schemaRef ds:uri="3258a196-9ea9-407a-b6bc-db23bf0c5c5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8EFFCB0-F2E4-4B84-A888-E0833A75537D}">
  <ds:schemaRefs>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www.w3.org/XML/1998/namespace"/>
    <ds:schemaRef ds:uri="3258a196-9ea9-407a-b6bc-db23bf0c5c5a"/>
    <ds:schemaRef ds:uri="http://schemas.openxmlformats.org/package/2006/metadata/core-properties"/>
    <ds:schemaRef ds:uri="5977a38d-f17b-4fe1-8dd1-477f1419ed4b"/>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TM04033917[[fn=Berlin]]</Template>
  <TotalTime>1487</TotalTime>
  <Words>562</Words>
  <Application>Microsoft Office PowerPoint</Application>
  <PresentationFormat>Widescreen</PresentationFormat>
  <Paragraphs>85</Paragraphs>
  <Slides>13</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Trebuchet MS</vt:lpstr>
      <vt:lpstr>Berlin</vt:lpstr>
      <vt:lpstr>Meet the Teacher</vt:lpstr>
      <vt:lpstr>PowerPoint Presentation</vt:lpstr>
      <vt:lpstr>Timetable</vt:lpstr>
      <vt:lpstr>Spellings</vt:lpstr>
      <vt:lpstr>Accelerated Reader</vt:lpstr>
      <vt:lpstr>Mathematics </vt:lpstr>
      <vt:lpstr>Homework</vt:lpstr>
      <vt:lpstr>Behaviour</vt:lpstr>
      <vt:lpstr>Uniform and PE kit</vt:lpstr>
      <vt:lpstr>E-safety </vt:lpstr>
      <vt:lpstr>Other things to remember…</vt:lpstr>
      <vt:lpstr>Other things to remember…</vt:lpstr>
      <vt:lpstr>Any questions or queries?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Lisa Birnie</dc:creator>
  <cp:lastModifiedBy>E. Bojang</cp:lastModifiedBy>
  <cp:revision>57</cp:revision>
  <cp:lastPrinted>2019-09-11T14:37:13Z</cp:lastPrinted>
  <dcterms:created xsi:type="dcterms:W3CDTF">2015-09-15T15:28:12Z</dcterms:created>
  <dcterms:modified xsi:type="dcterms:W3CDTF">2024-09-11T12:49:20Z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0x0101002364613E34CB0B4786AA588E0BD53CBB</vt:lpwstr>
  </property>
</Properties>
</file>