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70" r:id="rId4"/>
    <p:sldId id="258" r:id="rId5"/>
    <p:sldId id="259" r:id="rId6"/>
    <p:sldId id="260" r:id="rId7"/>
    <p:sldId id="272" r:id="rId8"/>
    <p:sldId id="273" r:id="rId9"/>
    <p:sldId id="261" r:id="rId10"/>
    <p:sldId id="271" r:id="rId11"/>
    <p:sldId id="263" r:id="rId12"/>
    <p:sldId id="265" r:id="rId13"/>
    <p:sldId id="266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50" autoAdjust="0"/>
    <p:restoredTop sz="94660"/>
  </p:normalViewPr>
  <p:slideViewPr>
    <p:cSldViewPr snapToGrid="0">
      <p:cViewPr varScale="1">
        <p:scale>
          <a:sx n="66" d="100"/>
          <a:sy n="66" d="100"/>
        </p:scale>
        <p:origin x="70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07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223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8128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359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5813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168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644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289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82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5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4933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9893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8785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217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9143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272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0151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F0B4978-A644-4FF8-A2C8-66603D12BBC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86AD75-F649-4A60-890C-81AB1A8578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54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teach.classdojo.com/#/classes/609be950f6005c6b620630e6/point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EB130-3D72-45CB-A342-44AA89FEC5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80185"/>
            <a:ext cx="9144000" cy="1363529"/>
          </a:xfrm>
        </p:spPr>
        <p:txBody>
          <a:bodyPr>
            <a:normAutofit/>
          </a:bodyPr>
          <a:lstStyle/>
          <a:p>
            <a:r>
              <a:rPr lang="en-US" sz="4800" u="sng" dirty="0">
                <a:latin typeface="Comic Sans MS" panose="030F0702030302020204" pitchFamily="66" charset="0"/>
              </a:rPr>
              <a:t>Welcome to Year 1</a:t>
            </a:r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8EA2BC-88A2-4FFA-BB64-1011199BF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079057"/>
            <a:ext cx="9144000" cy="317874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474F3B-E620-499E-92D6-14854289D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632" y="3715593"/>
            <a:ext cx="6502734" cy="127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20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33231-F8DD-4AF8-BE22-3C3BF9B9C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u="sng" dirty="0">
                <a:solidFill>
                  <a:schemeClr val="tx1"/>
                </a:solidFill>
                <a:latin typeface="Comic Sans MS"/>
              </a:rPr>
              <a:t>Foundation/</a:t>
            </a:r>
            <a:r>
              <a:rPr lang="en-GB" sz="4400" b="1" u="sng" dirty="0" err="1">
                <a:solidFill>
                  <a:schemeClr val="tx1"/>
                </a:solidFill>
                <a:latin typeface="Comic Sans MS"/>
              </a:rPr>
              <a:t>Yr</a:t>
            </a:r>
            <a:r>
              <a:rPr lang="en-GB" sz="4400" b="1" u="sng" dirty="0">
                <a:solidFill>
                  <a:schemeClr val="tx1"/>
                </a:solidFill>
                <a:latin typeface="Comic Sans MS"/>
              </a:rPr>
              <a:t> 1 Team 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908193-3237-42B0-A415-0D4AA8BD8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1462" y="2425566"/>
            <a:ext cx="6181254" cy="2453506"/>
          </a:xfr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568B0D6-CE14-460F-AA62-A52E6EBD2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592" y="2524224"/>
            <a:ext cx="1318662" cy="164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2E55FA-9BE6-4067-B9A2-74588F3DB0CB}"/>
              </a:ext>
            </a:extLst>
          </p:cNvPr>
          <p:cNvSpPr/>
          <p:nvPr/>
        </p:nvSpPr>
        <p:spPr>
          <a:xfrm>
            <a:off x="7892716" y="4172552"/>
            <a:ext cx="1424538" cy="7065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Mrs</a:t>
            </a:r>
            <a:r>
              <a:rPr 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 Robinson HLTA</a:t>
            </a:r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 descr="Austin Farm Academy - Home">
            <a:extLst>
              <a:ext uri="{FF2B5EF4-FFF2-40B4-BE49-F238E27FC236}">
                <a16:creationId xmlns:a16="http://schemas.microsoft.com/office/drawing/2014/main" id="{6DA0A38C-574C-42C9-BC40-03BF2462B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4539" y="4879072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093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34F1D-7ED9-4A40-B3C1-7B275B3D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u="sng" dirty="0">
                <a:ln>
                  <a:noFill/>
                </a:ln>
                <a:latin typeface="Comic Sans MS" panose="030F0702030302020204" pitchFamily="66" charset="0"/>
              </a:rPr>
              <a:t>What to bring 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FE8E5-6FC9-42C7-823A-6A829BBA15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Book bag </a:t>
            </a:r>
          </a:p>
          <a:p>
            <a:pPr>
              <a:defRPr/>
            </a:pPr>
            <a:r>
              <a:rPr lang="en-GB" dirty="0">
                <a:latin typeface="Comic Sans MS"/>
              </a:rPr>
              <a:t>Water bottle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dirty="0">
                <a:latin typeface="Comic Sans MS"/>
              </a:rPr>
              <a:t>No toys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/>
              </a:rPr>
              <a:t>Sun cream </a:t>
            </a:r>
          </a:p>
          <a:p>
            <a:pPr>
              <a:defRPr/>
            </a:pPr>
            <a:r>
              <a:rPr lang="en-GB" dirty="0">
                <a:latin typeface="Comic Sans MS" panose="030F0702030302020204" pitchFamily="66" charset="0"/>
              </a:rPr>
              <a:t>Sun hat 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pPr>
              <a:buSzPct val="114999"/>
              <a:buFont typeface="Arial"/>
              <a:buChar char="•"/>
              <a:defRPr/>
            </a:pPr>
            <a:r>
              <a:rPr lang="en-GB" dirty="0">
                <a:latin typeface="Comic Sans MS"/>
              </a:rPr>
              <a:t>Fruit snacks are provided but your child can bring their own</a:t>
            </a:r>
          </a:p>
          <a:p>
            <a:pPr fontAlgn="auto">
              <a:buFont typeface="Arial"/>
              <a:buChar char="•"/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Medicines – fill in forms </a:t>
            </a:r>
          </a:p>
          <a:p>
            <a:pPr marL="0" indent="0" fontAlgn="auto">
              <a:buNone/>
              <a:defRPr/>
            </a:pPr>
            <a:endParaRPr lang="en-GB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F203A3-5898-4B23-8245-BCD0D985676E}"/>
              </a:ext>
            </a:extLst>
          </p:cNvPr>
          <p:cNvSpPr/>
          <p:nvPr/>
        </p:nvSpPr>
        <p:spPr>
          <a:xfrm>
            <a:off x="6179420" y="2170495"/>
            <a:ext cx="2616634" cy="218012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latin typeface="Comic Sans MS"/>
              </a:rPr>
              <a:t>All items brought </a:t>
            </a:r>
            <a:r>
              <a:rPr lang="en-US" sz="2000" dirty="0">
                <a:latin typeface="Comic Sans MS"/>
              </a:rPr>
              <a:t>into school must be clearly labelled </a:t>
            </a:r>
          </a:p>
        </p:txBody>
      </p:sp>
      <p:pic>
        <p:nvPicPr>
          <p:cNvPr id="5" name="Picture 4" descr="Austin Farm Academy - Home">
            <a:extLst>
              <a:ext uri="{FF2B5EF4-FFF2-40B4-BE49-F238E27FC236}">
                <a16:creationId xmlns:a16="http://schemas.microsoft.com/office/drawing/2014/main" id="{CCEB5DAD-3B71-4418-A2AE-C630004C2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4935" y="5367492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338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A142A-DC06-4B7B-A8BE-0255E50A4F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9882"/>
            <a:ext cx="9144000" cy="587141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417FA2-8CD7-459D-9EBC-0F0BD5D61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697" y="1010653"/>
            <a:ext cx="9810606" cy="492402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1371B65-778A-4470-8688-8BD97A15B7E7}"/>
              </a:ext>
            </a:extLst>
          </p:cNvPr>
          <p:cNvSpPr/>
          <p:nvPr/>
        </p:nvSpPr>
        <p:spPr>
          <a:xfrm>
            <a:off x="2435192" y="327259"/>
            <a:ext cx="6728059" cy="6833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Comic Sans MS" panose="030F0702030302020204" pitchFamily="66" charset="0"/>
              </a:rPr>
              <a:t>Example of our weekly timetable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ustin Farm Academy - Home">
            <a:extLst>
              <a:ext uri="{FF2B5EF4-FFF2-40B4-BE49-F238E27FC236}">
                <a16:creationId xmlns:a16="http://schemas.microsoft.com/office/drawing/2014/main" id="{753C87FF-DDF4-4CBA-88FC-B753344EAA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4935" y="5367492"/>
            <a:ext cx="1088357" cy="134202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8F9C26-C885-404C-8756-FA9047645340}"/>
              </a:ext>
            </a:extLst>
          </p:cNvPr>
          <p:cNvSpPr/>
          <p:nvPr/>
        </p:nvSpPr>
        <p:spPr>
          <a:xfrm>
            <a:off x="481263" y="5765533"/>
            <a:ext cx="4417996" cy="94398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Children can wear PE kits to school on Monday and Friday.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793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D212E-1542-4DC2-9CDE-3F52508561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4796" y="895139"/>
            <a:ext cx="9509760" cy="1665181"/>
          </a:xfrm>
        </p:spPr>
        <p:txBody>
          <a:bodyPr/>
          <a:lstStyle/>
          <a:p>
            <a:r>
              <a:rPr lang="en-US" sz="3200" u="sng" dirty="0">
                <a:latin typeface="Comic Sans MS" panose="030F0702030302020204" pitchFamily="66" charset="0"/>
              </a:rPr>
              <a:t>Autumn 2025 </a:t>
            </a:r>
            <a:br>
              <a:rPr lang="en-US" sz="3200" u="sng" dirty="0">
                <a:latin typeface="Comic Sans MS" panose="030F0702030302020204" pitchFamily="66" charset="0"/>
              </a:rPr>
            </a:br>
            <a:r>
              <a:rPr lang="en-US" sz="3200" u="sng" dirty="0">
                <a:latin typeface="Comic Sans MS" panose="030F0702030302020204" pitchFamily="66" charset="0"/>
              </a:rPr>
              <a:t>Curriculum letter  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101772-0E1F-4B29-A59F-BE024B7341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06804A03-74A7-4DEF-B2B3-64B185A24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3553" y="5419372"/>
            <a:ext cx="1088357" cy="13420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AB0F61-84A2-4E94-8A5F-FB86CA7D2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522" y="2484651"/>
            <a:ext cx="5962956" cy="408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72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B756E-53BB-4827-AAB5-7A2956B3EE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US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1E91C6-995A-47DF-9D0B-3DDDACB9BF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1713297"/>
            <a:ext cx="6815669" cy="3513221"/>
          </a:xfrm>
        </p:spPr>
        <p:txBody>
          <a:bodyPr>
            <a:normAutofit fontScale="40000" lnSpcReduction="20000"/>
          </a:bodyPr>
          <a:lstStyle/>
          <a:p>
            <a:r>
              <a:rPr lang="en-US" sz="11000" u="sng" dirty="0">
                <a:latin typeface="Comic Sans MS" panose="030F0702030302020204" pitchFamily="66" charset="0"/>
              </a:rPr>
              <a:t>Expectations</a:t>
            </a: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Year 1 is an important step up from Reception.</a:t>
            </a:r>
            <a:endParaRPr lang="en-GB" sz="3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begin to build more independence in learning.</a:t>
            </a:r>
            <a:endParaRPr lang="en-GB" sz="3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focus on developing fluency in reading, building confidence in writing sentences, and understanding numbers to 20 and beyond.</a:t>
            </a:r>
            <a:endParaRPr lang="en-GB" sz="3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 learning is still practical, active, and engaging to support transition.</a:t>
            </a: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Homewor</a:t>
            </a:r>
            <a:r>
              <a:rPr lang="en-GB" sz="34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endParaRPr lang="en-GB" sz="3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4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Attendance </a:t>
            </a:r>
            <a:r>
              <a:rPr lang="en-GB" sz="3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– It is important that, if well enough, your child attends school. </a:t>
            </a:r>
            <a:r>
              <a:rPr lang="en-GB" sz="3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 the end of each term children with 100% attendance get to have a golden time with Mrs B. </a:t>
            </a:r>
            <a:endParaRPr lang="en-GB" sz="3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/>
              <a:t> </a:t>
            </a:r>
            <a:endParaRPr lang="en-GB" dirty="0"/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CB76F231-D716-4AFD-A6D4-C65CB5DAD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3554" y="5361621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86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30BD2-8B72-4A63-97A6-7C385C2F1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u="sng" dirty="0" err="1">
                <a:latin typeface="Comic Sans MS" panose="030F0702030302020204" pitchFamily="66" charset="0"/>
              </a:rPr>
              <a:t>Behaviour</a:t>
            </a:r>
            <a:r>
              <a:rPr lang="en-US" sz="4900" u="sng" dirty="0">
                <a:latin typeface="Comic Sans MS" panose="030F0702030302020204" pitchFamily="66" charset="0"/>
              </a:rPr>
              <a:t> at Austin Farm 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EBE98-BEF6-4D49-A8DF-CD15ECCB1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395" y="2442631"/>
            <a:ext cx="10061203" cy="34332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Focus on the positives </a:t>
            </a: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Praise – notice good behaviours </a:t>
            </a: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Rewards – Dojo points/Recognition board</a:t>
            </a: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Learner of the Week – celebration assembly on Friday. </a:t>
            </a:r>
          </a:p>
          <a:p>
            <a:pPr lvl="1"/>
            <a:endParaRPr lang="en-GB" dirty="0">
              <a:latin typeface="Comic Sans MS" panose="030F0702030302020204" pitchFamily="66" charset="0"/>
            </a:endParaRP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Interventions and support</a:t>
            </a: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Reinforcing good behaviour </a:t>
            </a:r>
          </a:p>
          <a:p>
            <a:pPr lvl="1"/>
            <a:r>
              <a:rPr lang="en-GB" dirty="0">
                <a:latin typeface="Comic Sans MS" panose="030F0702030302020204" pitchFamily="66" charset="0"/>
              </a:rPr>
              <a:t>Regular communication with parents (Dojo)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2C6392-EF84-4E7A-BE17-689DCAC74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1945" y="1765033"/>
            <a:ext cx="2219325" cy="2057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431D7A-159E-4D0F-BEF1-F290E9E3F6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6598" y="5361882"/>
            <a:ext cx="1085182" cy="13412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08C1F5-69AC-48E1-A256-3A2250AB8E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8957" y="1615381"/>
            <a:ext cx="3954085" cy="77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13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1C72E-5DE2-49C7-BB89-B6DE21AE6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</a:rPr>
              <a:t>Homework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7681F4-3EE2-4184-8938-97B62DA03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work – Reading 5-10 minutes per day</a:t>
            </a:r>
          </a:p>
          <a:p>
            <a:pPr marL="0" indent="0">
              <a:buNone/>
            </a:pPr>
            <a:r>
              <a:rPr lang="en-US" sz="1400" b="0" i="0" dirty="0">
                <a:solidFill>
                  <a:srgbClr val="222222"/>
                </a:solidFill>
                <a:effectLst/>
                <a:latin typeface="Comic Sans MS" panose="030F0702030302020204" pitchFamily="66" charset="0"/>
              </a:rPr>
              <a:t>Taking the time to read with your child for just 10 minutes per day equates to over 60 hours in a year! Additional reading at home has proven to boost a child’s school performance, as well as increase vocabulary, builds strong communicational skills, improve self-esteem, and spark their imagination.</a:t>
            </a:r>
            <a:endParaRPr lang="en-GB" sz="18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eekly spellings according to their RWI group – Given out on a Friday and </a:t>
            </a:r>
            <a:r>
              <a:rPr lang="en-GB" sz="1800" dirty="0" err="1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teasted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RWI groups the following Friday. </a:t>
            </a:r>
          </a:p>
          <a:p>
            <a:r>
              <a:rPr lang="en-GB" sz="1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GB" sz="1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aily times tables (starting at x10) 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When we reach the summer term, the children will be asked to complete small tasks each week. A dojo will be sent out explaining this.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ADBAAD-56C9-42E9-BDDF-641033A0C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4684" y="197852"/>
            <a:ext cx="1843247" cy="2622351"/>
          </a:xfrm>
          <a:prstGeom prst="rect">
            <a:avLst/>
          </a:prstGeom>
        </p:spPr>
      </p:pic>
      <p:pic>
        <p:nvPicPr>
          <p:cNvPr id="6" name="Picture 5" descr="Austin Farm Academy - Home">
            <a:extLst>
              <a:ext uri="{FF2B5EF4-FFF2-40B4-BE49-F238E27FC236}">
                <a16:creationId xmlns:a16="http://schemas.microsoft.com/office/drawing/2014/main" id="{1DEA46FD-9DB8-4DC3-98A4-B70D3D148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4935" y="5419724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794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8108C-1687-48DE-A410-F390E89315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1643064"/>
            <a:ext cx="6815669" cy="845595"/>
          </a:xfrm>
        </p:spPr>
        <p:txBody>
          <a:bodyPr/>
          <a:lstStyle/>
          <a:p>
            <a:r>
              <a:rPr lang="en-US" u="sng" dirty="0">
                <a:latin typeface="Comic Sans MS" panose="030F0702030302020204" pitchFamily="66" charset="0"/>
              </a:rPr>
              <a:t>RWI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BE8CD7-1293-44B1-A429-E305862685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570973"/>
            <a:ext cx="6815669" cy="1713296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Developed to teach skills for reading and writing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Daily 45 minute sessions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Grouped across KS1 (Foundation to be included later in the year)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Taught in small groups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6193AC6C-3A4F-468D-8883-D2A406F0A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3553" y="5371598"/>
            <a:ext cx="1088357" cy="13420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9EFCF2-F357-43E8-966B-741311278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3272" y="2511611"/>
            <a:ext cx="2365453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0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A7BF6-C529-40F0-BE3D-C8AC5F404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</a:rPr>
              <a:t>Year 1 common exception words 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E8E091-1491-41BB-99F6-4A12DB380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8752" y="2285999"/>
            <a:ext cx="5154496" cy="3608639"/>
          </a:xfrm>
        </p:spPr>
      </p:pic>
      <p:pic>
        <p:nvPicPr>
          <p:cNvPr id="8" name="Picture 7" descr="Austin Farm Academy - Home">
            <a:extLst>
              <a:ext uri="{FF2B5EF4-FFF2-40B4-BE49-F238E27FC236}">
                <a16:creationId xmlns:a16="http://schemas.microsoft.com/office/drawing/2014/main" id="{E1C74E68-B467-4FD7-9CAE-5568D7446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3810" y="5429350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1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D6AA5-D8F1-4DD1-9830-5E01A71BB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900" u="sng" dirty="0">
                <a:latin typeface="Comic Sans MS"/>
              </a:rPr>
              <a:t>Class Dojo</a:t>
            </a:r>
            <a:br>
              <a:rPr lang="en-GB" u="sng" dirty="0">
                <a:latin typeface="Comic Sans MS"/>
              </a:rPr>
            </a:br>
            <a:r>
              <a:rPr lang="en-GB" u="sng" dirty="0">
                <a:latin typeface="Comic Sans MS"/>
              </a:rPr>
              <a:t> </a:t>
            </a:r>
            <a:r>
              <a:rPr lang="en-GB" sz="2000" dirty="0">
                <a:solidFill>
                  <a:srgbClr val="00B0F0"/>
                </a:solidFill>
                <a:latin typeface="Gill Sans 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https://teach.classdojo.com/#/classes/609be950f6005c6b620630e6/points</a:t>
            </a:r>
            <a:endParaRPr lang="en-GB" sz="2000" dirty="0"/>
          </a:p>
        </p:txBody>
      </p:sp>
      <p:pic>
        <p:nvPicPr>
          <p:cNvPr id="4" name="Content Placeholder 2" descr="A cartoon character with a black band&#10;&#10;AI-generated content may be incorrect.">
            <a:extLst>
              <a:ext uri="{FF2B5EF4-FFF2-40B4-BE49-F238E27FC236}">
                <a16:creationId xmlns:a16="http://schemas.microsoft.com/office/drawing/2014/main" id="{5BC6F316-EE41-43CD-BB37-EDE79853C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5771" y="2189542"/>
            <a:ext cx="2952750" cy="1552575"/>
          </a:xfrm>
        </p:spPr>
      </p:pic>
      <p:pic>
        <p:nvPicPr>
          <p:cNvPr id="5" name="Picture 4" descr="Austin Farm Academy - Home">
            <a:extLst>
              <a:ext uri="{FF2B5EF4-FFF2-40B4-BE49-F238E27FC236}">
                <a16:creationId xmlns:a16="http://schemas.microsoft.com/office/drawing/2014/main" id="{2762C6A7-5E4D-4508-8BB5-9837C6B50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04935" y="5367492"/>
            <a:ext cx="1088357" cy="13420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30F3AA-A01D-401E-BCD7-1D80465615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6712" y="3270324"/>
            <a:ext cx="7083182" cy="260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6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4BD18-0A07-4E72-B8A1-224C7B506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5081784"/>
          </a:xfrm>
        </p:spPr>
        <p:txBody>
          <a:bodyPr>
            <a:normAutofit fontScale="90000"/>
          </a:bodyPr>
          <a:lstStyle/>
          <a:p>
            <a:br>
              <a:rPr lang="en-US" u="sng" dirty="0">
                <a:latin typeface="Comic Sans MS" panose="030F0702030302020204" pitchFamily="66" charset="0"/>
              </a:rPr>
            </a:br>
            <a:br>
              <a:rPr lang="en-US" u="sng" dirty="0">
                <a:latin typeface="Comic Sans MS" panose="030F0702030302020204" pitchFamily="66" charset="0"/>
              </a:rPr>
            </a:br>
            <a:r>
              <a:rPr lang="en-US" u="sng" dirty="0">
                <a:latin typeface="Comic Sans MS" panose="030F0702030302020204" pitchFamily="66" charset="0"/>
              </a:rPr>
              <a:t>Trips and events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We will let you know of dates for any trip/events as soon as we know.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 </a:t>
            </a: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br>
              <a:rPr lang="en-US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ustin Farm Academy - Home">
            <a:extLst>
              <a:ext uri="{FF2B5EF4-FFF2-40B4-BE49-F238E27FC236}">
                <a16:creationId xmlns:a16="http://schemas.microsoft.com/office/drawing/2014/main" id="{1B7C1F35-3837-416D-AC37-592CD1867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22315" y="4644261"/>
            <a:ext cx="1148565" cy="1419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94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AEE43-A432-4A59-804E-6B56A2738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Questions ?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BB9D8-E453-4865-8624-050668B0DA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4112E17F-64A2-4306-8227-F33F3133B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4935" y="5367492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38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191DE-2089-455F-A499-D04345C0C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omic Sans MS" panose="030F0702030302020204" pitchFamily="66" charset="0"/>
              </a:rPr>
              <a:t>Thank you for listening!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59CB2-1212-4CCD-8281-B5C15BFE6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Please help yourself t a copy of the year 1 high frequency word mat</a:t>
            </a:r>
          </a:p>
          <a:p>
            <a:r>
              <a:rPr lang="en-US" dirty="0">
                <a:latin typeface="Comic Sans MS" panose="030F0702030302020204" pitchFamily="66" charset="0"/>
              </a:rPr>
              <a:t>Number formation sheet</a:t>
            </a:r>
          </a:p>
          <a:p>
            <a:r>
              <a:rPr lang="en-US" dirty="0">
                <a:latin typeface="Comic Sans MS" panose="030F0702030302020204" pitchFamily="66" charset="0"/>
              </a:rPr>
              <a:t>Tips to help your child read sheet</a:t>
            </a:r>
          </a:p>
          <a:p>
            <a:endParaRPr lang="en-US" dirty="0"/>
          </a:p>
        </p:txBody>
      </p:sp>
      <p:pic>
        <p:nvPicPr>
          <p:cNvPr id="4" name="Picture 3" descr="Austin Farm Academy - Home">
            <a:extLst>
              <a:ext uri="{FF2B5EF4-FFF2-40B4-BE49-F238E27FC236}">
                <a16:creationId xmlns:a16="http://schemas.microsoft.com/office/drawing/2014/main" id="{3D1A5357-52BD-40B5-AE3F-97342DE37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4935" y="5367492"/>
            <a:ext cx="1088357" cy="134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7211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2412</TotalTime>
  <Words>450</Words>
  <Application>Microsoft Office PowerPoint</Application>
  <PresentationFormat>Widescreen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Comic Sans MS</vt:lpstr>
      <vt:lpstr>Garamond</vt:lpstr>
      <vt:lpstr>Gill Sans MT</vt:lpstr>
      <vt:lpstr>Symbol</vt:lpstr>
      <vt:lpstr>Organic</vt:lpstr>
      <vt:lpstr>Welcome to Year 1</vt:lpstr>
      <vt:lpstr>Foundation/Yr 1 Team </vt:lpstr>
      <vt:lpstr>What to bring …</vt:lpstr>
      <vt:lpstr>PowerPoint Presentation</vt:lpstr>
      <vt:lpstr>Autumn 2025  Curriculum letter  </vt:lpstr>
      <vt:lpstr> </vt:lpstr>
      <vt:lpstr>Behaviour at Austin Farm  </vt:lpstr>
      <vt:lpstr>Homework</vt:lpstr>
      <vt:lpstr>RWI</vt:lpstr>
      <vt:lpstr>Year 1 common exception words  </vt:lpstr>
      <vt:lpstr>Class Dojo  https://teach.classdojo.com/#/classes/609be950f6005c6b620630e6/points</vt:lpstr>
      <vt:lpstr>  Trips and events   We will let you know of dates for any trip/events as soon as we know.       </vt:lpstr>
      <vt:lpstr>Questions ? </vt:lpstr>
      <vt:lpstr>Thank you for listening!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L Bridgeman</dc:creator>
  <cp:lastModifiedBy>L Bridgeman</cp:lastModifiedBy>
  <cp:revision>16</cp:revision>
  <dcterms:created xsi:type="dcterms:W3CDTF">2025-09-15T21:36:06Z</dcterms:created>
  <dcterms:modified xsi:type="dcterms:W3CDTF">2025-09-17T13:48:13Z</dcterms:modified>
</cp:coreProperties>
</file>