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7"/>
  </p:notesMasterIdLst>
  <p:sldIdLst>
    <p:sldId id="256" r:id="rId5"/>
    <p:sldId id="257" r:id="rId6"/>
    <p:sldId id="302" r:id="rId7"/>
    <p:sldId id="305" r:id="rId8"/>
    <p:sldId id="309" r:id="rId9"/>
    <p:sldId id="258" r:id="rId10"/>
    <p:sldId id="286" r:id="rId11"/>
    <p:sldId id="288" r:id="rId12"/>
    <p:sldId id="294" r:id="rId13"/>
    <p:sldId id="306" r:id="rId14"/>
    <p:sldId id="310" r:id="rId15"/>
    <p:sldId id="278" r:id="rId16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B3637E-8A30-FB35-1E71-2BCC1EA0B128}" v="847" dt="2025-06-12T14:05:04.384"/>
    <p1510:client id="{3ECC7231-52FB-5902-E999-7DB0F1F5F081}" v="451" dt="2025-06-11T21:33:45.279"/>
    <p1510:client id="{5537C621-E265-0BC8-5401-C977066A16B5}" v="4" dt="2025-06-11T21:53:19.6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4" autoAdjust="0"/>
    <p:restoredTop sz="94674" autoAdjust="0"/>
  </p:normalViewPr>
  <p:slideViewPr>
    <p:cSldViewPr>
      <p:cViewPr varScale="1">
        <p:scale>
          <a:sx n="61" d="100"/>
          <a:sy n="61" d="100"/>
        </p:scale>
        <p:origin x="143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1346456-98D5-CA5D-B97E-A0F13C27CC0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352D23-01A8-3421-C6D0-D2A5677C067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</a:defRPr>
            </a:lvl1pPr>
          </a:lstStyle>
          <a:p>
            <a:pPr>
              <a:defRPr/>
            </a:pPr>
            <a:fld id="{87700805-06C2-46D0-8486-D7C7BC656059}" type="datetimeFigureOut">
              <a:rPr lang="en-GB"/>
              <a:pPr>
                <a:defRPr/>
              </a:pPr>
              <a:t>27/06/2025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6D96F3A2-3B35-CDB8-1D36-1BD925EB4C1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F996154-F1CE-4BE9-5CB7-1A80F4233C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962FA5-BB04-BB60-48A2-972D4145921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257168-53FE-0E08-247C-537AB3841B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42A4D56-45F9-46CD-818B-F2659C91F1B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>
            <a:extLst>
              <a:ext uri="{FF2B5EF4-FFF2-40B4-BE49-F238E27FC236}">
                <a16:creationId xmlns:a16="http://schemas.microsoft.com/office/drawing/2014/main" id="{EC74BEED-3F15-98F6-CEA9-E3871A92150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677" cy="6858000"/>
          </a:xfrm>
        </p:grpSpPr>
        <p:pic>
          <p:nvPicPr>
            <p:cNvPr id="5" name="Picture 12" descr="SD-PanelTitle-R1.png">
              <a:extLst>
                <a:ext uri="{FF2B5EF4-FFF2-40B4-BE49-F238E27FC236}">
                  <a16:creationId xmlns:a16="http://schemas.microsoft.com/office/drawing/2014/main" id="{DBD5668D-920F-6F57-7370-941101025F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4BCD07A-2C10-F127-A9D3-24CE3824E9AC}"/>
                </a:ext>
              </a:extLst>
            </p:cNvPr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7" name="Picture 14" descr="HDRibbonTitle-UniformTrim.png">
              <a:extLst>
                <a:ext uri="{FF2B5EF4-FFF2-40B4-BE49-F238E27FC236}">
                  <a16:creationId xmlns:a16="http://schemas.microsoft.com/office/drawing/2014/main" id="{1E5FA058-3DB4-E035-A6D4-FEB641A58B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8"/>
            <a:stretch>
              <a:fillRect/>
            </a:stretch>
          </p:blipFill>
          <p:spPr bwMode="auto">
            <a:xfrm>
              <a:off x="0" y="3128434"/>
              <a:ext cx="1664208" cy="612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5" descr="HDRibbonTitle-UniformTrim.png">
              <a:extLst>
                <a:ext uri="{FF2B5EF4-FFF2-40B4-BE49-F238E27FC236}">
                  <a16:creationId xmlns:a16="http://schemas.microsoft.com/office/drawing/2014/main" id="{53423044-E3EF-8E10-574B-59C1CDDEA73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8"/>
            <a:stretch>
              <a:fillRect/>
            </a:stretch>
          </p:blipFill>
          <p:spPr bwMode="auto">
            <a:xfrm>
              <a:off x="7480469" y="3128434"/>
              <a:ext cx="1664208" cy="612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D134D00-A366-19A7-4923-07381A35527A}"/>
              </a:ext>
            </a:extLst>
          </p:cNvPr>
          <p:cNvCxnSpPr/>
          <p:nvPr/>
        </p:nvCxnSpPr>
        <p:spPr>
          <a:xfrm>
            <a:off x="2019300" y="3471863"/>
            <a:ext cx="511333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2481ACC-404F-7413-BDED-EB5BA05F9C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65838" y="5054600"/>
            <a:ext cx="6731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5F6E789-C125-FF30-AACA-B2D6A0817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22463" y="5054600"/>
            <a:ext cx="40640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DB2E70DC-ECA1-150B-A4B2-F5F4DCD15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16725" y="5054600"/>
            <a:ext cx="4143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17FF0-F53B-41EF-B90F-E5BCA067FE0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5762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0F09704-0445-80A6-D286-4C16CAEF5FB2}"/>
              </a:ext>
            </a:extLst>
          </p:cNvPr>
          <p:cNvCxnSpPr/>
          <p:nvPr/>
        </p:nvCxnSpPr>
        <p:spPr>
          <a:xfrm>
            <a:off x="1277938" y="235585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2AB24FE-9EC8-D774-B127-B07A6C3D9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C34D527-4852-B7E4-6606-15BE74DCB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207B3D2-5813-B35C-04F2-07EB21DA5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6D472-6FD9-4EEB-968F-77E94919C3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9317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D4FF175-7E16-BE75-F320-41540B4B663C}"/>
              </a:ext>
            </a:extLst>
          </p:cNvPr>
          <p:cNvCxnSpPr/>
          <p:nvPr/>
        </p:nvCxnSpPr>
        <p:spPr>
          <a:xfrm>
            <a:off x="1277938" y="35988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F41A35B-16C7-D243-408A-ACE9D0B40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B859BEB-729C-F5F5-9F39-2218DFDAC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4EB46DA-3A8B-BE6F-2171-20672D032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0DFF0-CB5F-43B6-8172-BB5D09599EA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92592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6DB7D94-DE26-9B56-A88B-7A12445BC0D0}"/>
              </a:ext>
            </a:extLst>
          </p:cNvPr>
          <p:cNvCxnSpPr/>
          <p:nvPr/>
        </p:nvCxnSpPr>
        <p:spPr>
          <a:xfrm>
            <a:off x="1277938" y="235585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933B0625-9BB4-05FB-00DE-AB421B427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B3895B2E-234E-14EC-AC55-22FDCC002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BBB39265-9FA5-574F-72D4-28998EB4B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E8228-A281-4E2E-8013-76D1C2572B3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45672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81FFBBC-FBE6-21A1-C776-DC037F43AE62}"/>
              </a:ext>
            </a:extLst>
          </p:cNvPr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EAE15C83-6BA2-1BA5-382E-96AF49AED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D6C3FB62-FB4A-1188-99AD-7CFDDC1E5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Slide Number Placeholder 8">
            <a:extLst>
              <a:ext uri="{FF2B5EF4-FFF2-40B4-BE49-F238E27FC236}">
                <a16:creationId xmlns:a16="http://schemas.microsoft.com/office/drawing/2014/main" id="{2DC52F17-745B-A9FD-A54E-BF8C7C5B4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3351C-45B3-4524-9DFE-F23F73102FB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18735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5A8AFF9-C254-BC07-2539-CF2DF8C17C0F}"/>
              </a:ext>
            </a:extLst>
          </p:cNvPr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7461775A-7D50-9497-10C3-C24ABAADB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E4C80343-77E0-CFE8-256E-6F0671400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CC6392D2-F10F-2934-A8EF-F0AB037E0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A7D54-31D9-4D60-8BBB-5C9736232CD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4175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9C4D0A1-212A-BF1E-AB52-6391A246A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F8C05B0-082D-AEBC-0CC5-513BE296E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02FCDBF-5CBC-2BCE-BD74-C423C7FF9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E7FDF-1729-4DA1-AF88-E3B135DE8C6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1702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C5F60A4-DE3B-D7B9-9D83-C0640BFF7E47}"/>
              </a:ext>
            </a:extLst>
          </p:cNvPr>
          <p:cNvCxnSpPr/>
          <p:nvPr/>
        </p:nvCxnSpPr>
        <p:spPr>
          <a:xfrm>
            <a:off x="1277938" y="2913063"/>
            <a:ext cx="23336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C65F41D8-305F-7008-632C-E04F9FC8F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C7829CA-BF5B-292B-B819-921CA911C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A0A74AD0-BE50-CF34-3D7F-40D7B8484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A0FB6-F1E7-4EEF-8B6C-C1947C6D507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57800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98D716E-D665-0D6B-52FA-BE9075151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E0FB4B-5F35-7E97-6BC2-27A1CDFE5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207ADB-6679-F8C3-302C-E8B309A64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FB167-B20C-466A-8A79-636F488353C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3754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390D455-6228-E675-BB89-3A9B1113F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FFF4AFE-9462-5BC9-0019-6E63A3485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04FE3F7-7249-A8CA-02C0-0924BCC67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BE893-E377-4D00-84AA-97EC221C16B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60784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AC54C72-D292-65E6-A53B-4F38A61224EA}"/>
              </a:ext>
            </a:extLst>
          </p:cNvPr>
          <p:cNvCxnSpPr/>
          <p:nvPr/>
        </p:nvCxnSpPr>
        <p:spPr>
          <a:xfrm>
            <a:off x="1277938" y="4140200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ABFD218-96A8-F509-0E4B-6743DB404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F166C39-59B9-C9CD-A07F-1A1322A06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DE8FFD1-6138-698A-0BC5-E18F41164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9CEF9-B894-449C-B03E-3384BD84BFC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267615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1">
            <a:extLst>
              <a:ext uri="{FF2B5EF4-FFF2-40B4-BE49-F238E27FC236}">
                <a16:creationId xmlns:a16="http://schemas.microsoft.com/office/drawing/2014/main" id="{80D877EE-E060-E420-688C-B8F637D3B2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9313" y="9048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/>
            <a:r>
              <a:rPr lang="en-US" altLang="en-US" sz="7200"/>
              <a:t>“</a:t>
            </a:r>
          </a:p>
        </p:txBody>
      </p:sp>
      <p:sp>
        <p:nvSpPr>
          <p:cNvPr id="5" name="TextBox 12">
            <a:extLst>
              <a:ext uri="{FF2B5EF4-FFF2-40B4-BE49-F238E27FC236}">
                <a16:creationId xmlns:a16="http://schemas.microsoft.com/office/drawing/2014/main" id="{2AE96CC0-3259-776A-9B30-6BD706B1AF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4288" y="2827338"/>
            <a:ext cx="4572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r" eaLnBrk="1" hangingPunct="1"/>
            <a:r>
              <a:rPr lang="en-US" altLang="en-US" sz="7200"/>
              <a:t>”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09D1A55-86EC-0F44-6926-51C14DCBCA21}"/>
              </a:ext>
            </a:extLst>
          </p:cNvPr>
          <p:cNvCxnSpPr/>
          <p:nvPr/>
        </p:nvCxnSpPr>
        <p:spPr>
          <a:xfrm>
            <a:off x="1277938" y="414020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6355CF1-497F-E97F-943C-4C5399CE87F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945D898-A73B-8C4D-5090-45962DA9A0D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8C4CBD9-BB6C-3F48-C725-DB77AB90835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0BC9D-3C4D-4E2F-9FD6-742ED3E8D42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5263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063B6-2116-5AC5-097E-6930F5A44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25878-F592-0B21-AC1B-BBB93300F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072DFD-73B3-D86D-3037-2592F1D08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25402-2D4C-491C-98DD-73A895F7D79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101060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1">
            <a:extLst>
              <a:ext uri="{FF2B5EF4-FFF2-40B4-BE49-F238E27FC236}">
                <a16:creationId xmlns:a16="http://schemas.microsoft.com/office/drawing/2014/main" id="{D34B2A30-8047-8E7A-F3B4-18758D60E7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888" y="896938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/>
            <a:r>
              <a:rPr lang="en-US" altLang="en-US" sz="8000"/>
              <a:t>“</a:t>
            </a:r>
          </a:p>
        </p:txBody>
      </p:sp>
      <p:sp>
        <p:nvSpPr>
          <p:cNvPr id="5" name="TextBox 12">
            <a:extLst>
              <a:ext uri="{FF2B5EF4-FFF2-40B4-BE49-F238E27FC236}">
                <a16:creationId xmlns:a16="http://schemas.microsoft.com/office/drawing/2014/main" id="{CC14D28A-2899-079D-C3E4-6F6C23CB4F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0163" y="2608263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r" eaLnBrk="1" hangingPunct="1"/>
            <a:r>
              <a:rPr lang="en-US" altLang="en-US" sz="8000"/>
              <a:t>”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BD3A3B8-C26F-FAC1-3D2F-6D8F9D669D56}"/>
              </a:ext>
            </a:extLst>
          </p:cNvPr>
          <p:cNvCxnSpPr/>
          <p:nvPr/>
        </p:nvCxnSpPr>
        <p:spPr>
          <a:xfrm>
            <a:off x="1277938" y="342900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55713B4-66ED-FD9A-9FA3-456475A79D3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4B6F120-AAD8-57BA-18A1-8FD182F30F6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7DE1ACA-6E48-F634-8913-BB2237AE5F6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AF893-A4C7-4C9A-82D1-10D5FD2AACB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922134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3183F13-768C-9F05-9877-FFBABF7C29B1}"/>
              </a:ext>
            </a:extLst>
          </p:cNvPr>
          <p:cNvCxnSpPr/>
          <p:nvPr/>
        </p:nvCxnSpPr>
        <p:spPr>
          <a:xfrm>
            <a:off x="1277938" y="3429000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rtlCol="0">
            <a:normAutofit/>
          </a:bodyPr>
          <a:lstStyle>
            <a:lvl1pPr>
              <a:defRPr lang="en-US" sz="3200" b="0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3FD8898-285E-197B-18B9-FD3851AD18C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5009DFB-E4EC-BF0D-A3C5-3C3FE5624CE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97DF5A0-8E22-9240-7D7C-2247B8B293B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009FB-E1DB-4134-8D7C-9FB57E5F26D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580429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ECD9D20-4682-693A-056F-7DA901C132D9}"/>
              </a:ext>
            </a:extLst>
          </p:cNvPr>
          <p:cNvCxnSpPr/>
          <p:nvPr/>
        </p:nvCxnSpPr>
        <p:spPr>
          <a:xfrm>
            <a:off x="1277938" y="2354263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2DD3AB2-DFC7-7461-21C1-294111436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4D99FBE-A4D9-C163-3114-C4785BC2E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347136B-C54F-D2EB-43D2-FAC36FDC2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16D59-F186-4452-99DE-F260196A647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7013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98EAC2F-A336-A825-02CD-448971163E66}"/>
              </a:ext>
            </a:extLst>
          </p:cNvPr>
          <p:cNvCxnSpPr/>
          <p:nvPr/>
        </p:nvCxnSpPr>
        <p:spPr>
          <a:xfrm>
            <a:off x="6245225" y="906463"/>
            <a:ext cx="0" cy="4968875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7EA1574-9CCF-0AA7-924B-4000335CF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A96B4D-3120-5FCB-3A23-AC821519F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6737959-8E69-3965-92B3-72CA9DFBF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3663BB-81DF-4189-A67C-B9F6A50F3CF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937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>
            <a:extLst>
              <a:ext uri="{FF2B5EF4-FFF2-40B4-BE49-F238E27FC236}">
                <a16:creationId xmlns:a16="http://schemas.microsoft.com/office/drawing/2014/main" id="{2E2D99F0-809E-6FFF-2F4D-6F61AF6A927C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51938" cy="6858000"/>
            <a:chOff x="0" y="0"/>
            <a:chExt cx="9152467" cy="6858000"/>
          </a:xfrm>
        </p:grpSpPr>
        <p:pic>
          <p:nvPicPr>
            <p:cNvPr id="1032" name="Picture 7" descr="SD-PanelContent.png">
              <a:extLst>
                <a:ext uri="{FF2B5EF4-FFF2-40B4-BE49-F238E27FC236}">
                  <a16:creationId xmlns:a16="http://schemas.microsoft.com/office/drawing/2014/main" id="{5179734D-048B-7987-BCF2-8C619F4314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0F72B82-E05B-5515-F6B0-5872B1DBF308}"/>
                </a:ext>
              </a:extLst>
            </p:cNvPr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36" name="Picture 9" descr="HDRibbonContent-UniformTrim.png">
              <a:extLst>
                <a:ext uri="{FF2B5EF4-FFF2-40B4-BE49-F238E27FC236}">
                  <a16:creationId xmlns:a16="http://schemas.microsoft.com/office/drawing/2014/main" id="{B6C92350-D9B3-316A-929C-BC0A9DAC8A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14240"/>
            <a:stretch>
              <a:fillRect/>
            </a:stretch>
          </p:blipFill>
          <p:spPr bwMode="auto">
            <a:xfrm>
              <a:off x="0" y="3128434"/>
              <a:ext cx="685800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7" name="Picture 10" descr="HDRibbonContent-UniformTrim.png">
              <a:extLst>
                <a:ext uri="{FF2B5EF4-FFF2-40B4-BE49-F238E27FC236}">
                  <a16:creationId xmlns:a16="http://schemas.microsoft.com/office/drawing/2014/main" id="{1BA5FAA4-C756-10F9-72B4-2BC7425679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14240"/>
            <a:stretch>
              <a:fillRect/>
            </a:stretch>
          </p:blipFill>
          <p:spPr bwMode="auto">
            <a:xfrm>
              <a:off x="8466667" y="3128434"/>
              <a:ext cx="685800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56521709-41AC-B7B9-E1B5-9F7DFF0A43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76338" y="915988"/>
            <a:ext cx="6799262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56B15965-22AE-301E-8C56-689E0FB568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176338" y="2490788"/>
            <a:ext cx="6799262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EB8EF-610B-78AF-850A-A05895601A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356350" y="5961063"/>
            <a:ext cx="114935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6C4BEB-9090-755B-5C06-46F39613B9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76338" y="5961063"/>
            <a:ext cx="51054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A1FDF8-FF11-DBC3-E518-1678816469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580313" y="5961063"/>
            <a:ext cx="39528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3FF3C915-E2A6-4A07-9F43-88C8FDFEA85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27" r:id="rId7"/>
    <p:sldLayoutId id="2147483737" r:id="rId8"/>
    <p:sldLayoutId id="2147483728" r:id="rId9"/>
    <p:sldLayoutId id="2147483729" r:id="rId10"/>
    <p:sldLayoutId id="2147483738" r:id="rId11"/>
    <p:sldLayoutId id="2147483739" r:id="rId12"/>
    <p:sldLayoutId id="2147483730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defRPr sz="40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anose="02020404030301010803" pitchFamily="18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anose="02020404030301010803" pitchFamily="18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anose="02020404030301010803" pitchFamily="18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anose="02020404030301010803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teach.classdojo.com/#/classes/609be950f6005c6b620630e6/points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5EED65E-0E63-27D7-7694-E7CF2AE6B48C}"/>
              </a:ext>
            </a:extLst>
          </p:cNvPr>
          <p:cNvSpPr>
            <a:spLocks noGrp="1" noRot="1" noChangeArrowheads="1"/>
          </p:cNvSpPr>
          <p:nvPr>
            <p:ph type="ctrTitle"/>
          </p:nvPr>
        </p:nvSpPr>
        <p:spPr>
          <a:xfrm>
            <a:off x="533400" y="744538"/>
            <a:ext cx="7924800" cy="4668251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GB" sz="3600" u="sng" dirty="0">
                <a:solidFill>
                  <a:schemeClr val="tx1"/>
                </a:solidFill>
                <a:latin typeface="Comic Sans MS"/>
              </a:rPr>
            </a:br>
            <a:br>
              <a:rPr lang="en-GB" sz="3600" u="sng" dirty="0">
                <a:latin typeface="Comic Sans MS"/>
              </a:rPr>
            </a:br>
            <a:br>
              <a:rPr lang="en-GB" sz="3600" u="sng" dirty="0">
                <a:latin typeface="Comic Sans MS"/>
              </a:rPr>
            </a:br>
            <a:r>
              <a:rPr lang="en-GB" sz="3600" u="sng" dirty="0">
                <a:solidFill>
                  <a:schemeClr val="tx1"/>
                </a:solidFill>
                <a:latin typeface="Comic Sans MS"/>
              </a:rPr>
              <a:t>Welcome to  </a:t>
            </a:r>
            <a:br>
              <a:rPr lang="en-GB" sz="3600" u="sng" dirty="0">
                <a:latin typeface="Comic Sans MS"/>
              </a:rPr>
            </a:br>
            <a:r>
              <a:rPr lang="en-GB" sz="3600" u="sng" dirty="0">
                <a:solidFill>
                  <a:schemeClr val="tx1"/>
                </a:solidFill>
                <a:latin typeface="Comic Sans MS"/>
              </a:rPr>
              <a:t>Austin Farm </a:t>
            </a:r>
            <a:br>
              <a:rPr lang="en-GB" sz="3600" u="sng" dirty="0">
                <a:latin typeface="Comic Sans MS"/>
              </a:rPr>
            </a:br>
            <a:r>
              <a:rPr lang="en-GB" sz="3600" u="sng" dirty="0">
                <a:solidFill>
                  <a:schemeClr val="tx1"/>
                </a:solidFill>
                <a:latin typeface="Comic Sans MS"/>
              </a:rPr>
              <a:t>Academy </a:t>
            </a:r>
            <a:br>
              <a:rPr lang="en-GB" sz="3600" u="sng" dirty="0">
                <a:solidFill>
                  <a:schemeClr val="tx1"/>
                </a:solidFill>
                <a:latin typeface="Comic Sans MS"/>
              </a:rPr>
            </a:br>
            <a:r>
              <a:rPr lang="en-GB" u="sng" dirty="0">
                <a:solidFill>
                  <a:schemeClr val="tx1"/>
                </a:solidFill>
                <a:latin typeface="Comic Sans MS"/>
              </a:rPr>
              <a:t> </a:t>
            </a:r>
            <a:br>
              <a:rPr lang="en-GB" u="sng" dirty="0">
                <a:solidFill>
                  <a:schemeClr val="tx1"/>
                </a:solidFill>
                <a:latin typeface="Comic Sans MS"/>
              </a:rPr>
            </a:br>
            <a:br>
              <a:rPr lang="en-GB" u="sng" dirty="0">
                <a:latin typeface="Comic Sans MS"/>
              </a:rPr>
            </a:br>
            <a:r>
              <a:rPr lang="en-GB" dirty="0">
                <a:solidFill>
                  <a:schemeClr val="tx1"/>
                </a:solidFill>
              </a:rPr>
              <a:t> </a:t>
            </a:r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E06E2336-91BA-4CAE-9355-0003AE50BAF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A group of hand prints in a circle&#10;&#10;AI-generated content may be incorrect.">
            <a:extLst>
              <a:ext uri="{FF2B5EF4-FFF2-40B4-BE49-F238E27FC236}">
                <a16:creationId xmlns:a16="http://schemas.microsoft.com/office/drawing/2014/main" id="{0CD50107-7801-7CC7-C34D-26B009A65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4949" y="3518485"/>
            <a:ext cx="1609725" cy="14573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7BFA2443-2DFF-9EA4-BD22-D9AB84F45DED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1173163" y="544513"/>
            <a:ext cx="6797675" cy="1122864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4400" b="1" u="sng" dirty="0">
                <a:solidFill>
                  <a:schemeClr val="tx1"/>
                </a:solidFill>
                <a:latin typeface="Comic Sans MS"/>
              </a:rPr>
              <a:t>Foundation/Yr 1 Team  </a:t>
            </a:r>
            <a:endParaRPr lang="en-GB" sz="4400" b="1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B12C50DE-F661-F921-D930-722C31F0FA93}"/>
              </a:ext>
            </a:extLst>
          </p:cNvPr>
          <p:cNvSpPr>
            <a:spLocks noGrp="1" noRot="1" noChangeArrowheads="1"/>
          </p:cNvSpPr>
          <p:nvPr>
            <p:ph idx="1"/>
          </p:nvPr>
        </p:nvSpPr>
        <p:spPr>
          <a:xfrm>
            <a:off x="746793" y="1700463"/>
            <a:ext cx="8244807" cy="4641600"/>
          </a:xfrm>
        </p:spPr>
        <p:txBody>
          <a:bodyPr/>
          <a:lstStyle/>
          <a:p>
            <a:pPr algn="ctr">
              <a:buNone/>
            </a:pPr>
            <a:endParaRPr lang="en-GB" altLang="en-US" sz="2800" b="1" u="sng" dirty="0">
              <a:latin typeface="Comic Sans MS"/>
            </a:endParaRPr>
          </a:p>
          <a:p>
            <a:pPr>
              <a:buNone/>
            </a:pPr>
            <a:r>
              <a:rPr lang="en-GB" altLang="en-US" sz="2000" dirty="0">
                <a:latin typeface="Comic Sans MS"/>
              </a:rPr>
              <a:t>      </a:t>
            </a:r>
            <a:endParaRPr lang="en-US" sz="2000" dirty="0">
              <a:latin typeface="Garamond" panose="02020404030301010803"/>
            </a:endParaRPr>
          </a:p>
        </p:txBody>
      </p:sp>
      <p:pic>
        <p:nvPicPr>
          <p:cNvPr id="2" name="Picture 1" descr="Austin Farm Academy - Home">
            <a:extLst>
              <a:ext uri="{FF2B5EF4-FFF2-40B4-BE49-F238E27FC236}">
                <a16:creationId xmlns:a16="http://schemas.microsoft.com/office/drawing/2014/main" id="{A57F0B55-FDB5-27FB-517B-30902E90E5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5343" y="4995861"/>
            <a:ext cx="1088357" cy="1342023"/>
          </a:xfrm>
          <a:prstGeom prst="rect">
            <a:avLst/>
          </a:prstGeom>
        </p:spPr>
      </p:pic>
      <p:pic>
        <p:nvPicPr>
          <p:cNvPr id="5" name="Picture 4" descr="A person and person smiling&#10;&#10;AI-generated content may be incorrect.">
            <a:extLst>
              <a:ext uri="{FF2B5EF4-FFF2-40B4-BE49-F238E27FC236}">
                <a16:creationId xmlns:a16="http://schemas.microsoft.com/office/drawing/2014/main" id="{19C8A33F-AB15-E2C2-3637-9836C9EEC5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979" y="1720000"/>
            <a:ext cx="8373979" cy="235922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7BF0793-FBFB-2146-BCF6-A279417F1D88}"/>
              </a:ext>
            </a:extLst>
          </p:cNvPr>
          <p:cNvSpPr txBox="1"/>
          <p:nvPr/>
        </p:nvSpPr>
        <p:spPr>
          <a:xfrm>
            <a:off x="517359" y="4355433"/>
            <a:ext cx="8229598" cy="6429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ts val="1831"/>
              </a:lnSpc>
            </a:pPr>
            <a:r>
              <a:rPr lang="en-US" sz="2000" dirty="0" err="1">
                <a:latin typeface="Comic Sans MS"/>
              </a:rPr>
              <a:t>Mrs</a:t>
            </a:r>
            <a:r>
              <a:rPr lang="en-US" sz="2000" dirty="0">
                <a:latin typeface="Comic Sans MS"/>
              </a:rPr>
              <a:t> Bridgeman      </a:t>
            </a:r>
            <a:r>
              <a:rPr lang="en-US" sz="2000" dirty="0" err="1">
                <a:latin typeface="Comic Sans MS"/>
              </a:rPr>
              <a:t>Mr</a:t>
            </a:r>
            <a:r>
              <a:rPr lang="en-US" sz="2000" dirty="0">
                <a:latin typeface="Comic Sans MS"/>
              </a:rPr>
              <a:t> Williams       Mrs Edwards     </a:t>
            </a:r>
            <a:r>
              <a:rPr lang="en-US" sz="2000" dirty="0" err="1">
                <a:latin typeface="Comic Sans MS"/>
              </a:rPr>
              <a:t>Mrs</a:t>
            </a:r>
            <a:r>
              <a:rPr lang="en-US" sz="2000" dirty="0">
                <a:latin typeface="Comic Sans MS"/>
              </a:rPr>
              <a:t> Anderson </a:t>
            </a:r>
            <a:endParaRPr lang="en-US" sz="2000" dirty="0"/>
          </a:p>
          <a:p>
            <a:pPr>
              <a:lnSpc>
                <a:spcPts val="2441"/>
              </a:lnSpc>
            </a:pPr>
            <a:r>
              <a:rPr lang="en-US" sz="2000" dirty="0">
                <a:latin typeface="Comic Sans MS"/>
              </a:rPr>
              <a:t>Class teacher        Class teacher     HLTA                 TA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C82FFE82-55D4-19C8-8509-326FF0334C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u="sng" dirty="0">
                <a:ln>
                  <a:noFill/>
                </a:ln>
                <a:latin typeface="Comic Sans MS" panose="030F0702030302020204" pitchFamily="66" charset="0"/>
              </a:rPr>
              <a:t>What to bring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D0D6DB-8F53-7FEC-BCD0-299E202A47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buFont typeface="Arial"/>
              <a:buChar char="•"/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Book bag </a:t>
            </a:r>
          </a:p>
          <a:p>
            <a:pPr fontAlgn="auto">
              <a:buFont typeface="Arial"/>
              <a:buChar char="•"/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Sun hat </a:t>
            </a:r>
          </a:p>
          <a:p>
            <a:pPr fontAlgn="auto">
              <a:buFont typeface="Arial"/>
              <a:buChar char="•"/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/>
              </a:rPr>
              <a:t>Sun cream </a:t>
            </a:r>
            <a:endParaRPr lang="en-GB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  <a:p>
            <a:pPr fontAlgn="auto">
              <a:buFont typeface="Arial"/>
              <a:buChar char="•"/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/>
              </a:rPr>
              <a:t>Water bottle</a:t>
            </a:r>
            <a:endParaRPr lang="en-GB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  <a:p>
            <a:pPr fontAlgn="auto">
              <a:buFont typeface="Arial"/>
              <a:buChar char="•"/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/>
              </a:rPr>
              <a:t>No toys</a:t>
            </a:r>
          </a:p>
          <a:p>
            <a:pPr>
              <a:buSzPct val="114999"/>
              <a:buFont typeface="Arial"/>
              <a:buChar char="•"/>
              <a:defRPr/>
            </a:pPr>
            <a:r>
              <a:rPr lang="en-GB" dirty="0">
                <a:latin typeface="Comic Sans MS"/>
              </a:rPr>
              <a:t>Fruit snacks are provided but your child can bring their own</a:t>
            </a:r>
          </a:p>
          <a:p>
            <a:pPr fontAlgn="auto">
              <a:buFont typeface="Arial"/>
              <a:buChar char="•"/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Medicines – fill in forms </a:t>
            </a:r>
          </a:p>
          <a:p>
            <a:pPr marL="0" indent="0" fontAlgn="auto">
              <a:buFont typeface="Wingdings" panose="05000000000000000000" pitchFamily="2" charset="2"/>
              <a:buNone/>
              <a:defRPr/>
            </a:pPr>
            <a:endParaRPr lang="en-GB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fontAlgn="auto">
              <a:buFont typeface="Wingdings" panose="05000000000000000000" pitchFamily="2" charset="2"/>
              <a:buNone/>
              <a:defRPr/>
            </a:pPr>
            <a:endParaRPr lang="en-GB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buFont typeface="Arial"/>
              <a:buChar char="•"/>
              <a:defRPr/>
            </a:pPr>
            <a:endParaRPr lang="en-GB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buFont typeface="Arial"/>
              <a:buChar char="•"/>
              <a:defRPr/>
            </a:pPr>
            <a:endParaRPr lang="en-GB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4D8DCBC-AF72-8035-6624-A20F32D235FC}"/>
              </a:ext>
            </a:extLst>
          </p:cNvPr>
          <p:cNvSpPr/>
          <p:nvPr/>
        </p:nvSpPr>
        <p:spPr>
          <a:xfrm>
            <a:off x="5186148" y="2541895"/>
            <a:ext cx="2320119" cy="155243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>
                <a:latin typeface="Comic Sans MS"/>
              </a:rPr>
              <a:t>All items brought </a:t>
            </a:r>
            <a:r>
              <a:rPr lang="en-US" sz="2000" dirty="0">
                <a:latin typeface="Comic Sans MS"/>
              </a:rPr>
              <a:t>into school must be clearly labelled </a:t>
            </a:r>
          </a:p>
        </p:txBody>
      </p:sp>
      <p:pic>
        <p:nvPicPr>
          <p:cNvPr id="5" name="Picture 4" descr="Austin Farm Academy - Home">
            <a:extLst>
              <a:ext uri="{FF2B5EF4-FFF2-40B4-BE49-F238E27FC236}">
                <a16:creationId xmlns:a16="http://schemas.microsoft.com/office/drawing/2014/main" id="{E49EE056-0091-8134-3BD8-0FE529F278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5343" y="4995861"/>
            <a:ext cx="1088357" cy="134202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E4CA5159-2A13-95BF-74D2-7EC0FB9E5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866" y="1388534"/>
            <a:ext cx="3298797" cy="1371600"/>
          </a:xfrm>
        </p:spPr>
        <p:txBody>
          <a:bodyPr>
            <a:normAutofit/>
          </a:bodyPr>
          <a:lstStyle/>
          <a:p>
            <a:r>
              <a:rPr lang="en-US" sz="4000" u="sng" dirty="0">
                <a:latin typeface="Comic Sans MS"/>
              </a:rPr>
              <a:t>What to wear...</a:t>
            </a:r>
          </a:p>
        </p:txBody>
      </p:sp>
      <p:pic>
        <p:nvPicPr>
          <p:cNvPr id="7" name="Content Placeholder 6" descr="A list of clothes and shoes&#10;&#10;AI-generated content may be incorrect.">
            <a:extLst>
              <a:ext uri="{FF2B5EF4-FFF2-40B4-BE49-F238E27FC236}">
                <a16:creationId xmlns:a16="http://schemas.microsoft.com/office/drawing/2014/main" id="{A640CC74-A1BB-B09F-3928-1EC9CCC700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66610" y="1060881"/>
            <a:ext cx="4408991" cy="4411383"/>
          </a:xfrm>
          <a:noFill/>
        </p:spPr>
      </p:pic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2479E69D-5D58-0D1D-8ACD-F717863195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Comic Sans MS"/>
              </a:rPr>
              <a:t>We have a representative from </a:t>
            </a:r>
            <a:r>
              <a:rPr lang="en-US" sz="2000" dirty="0" err="1">
                <a:latin typeface="Comic Sans MS"/>
              </a:rPr>
              <a:t>Trutex</a:t>
            </a:r>
            <a:r>
              <a:rPr lang="en-US" sz="2000" dirty="0">
                <a:latin typeface="Comic Sans MS"/>
              </a:rPr>
              <a:t> here today if you wish to order any uniform. </a:t>
            </a:r>
          </a:p>
        </p:txBody>
      </p:sp>
      <p:pic>
        <p:nvPicPr>
          <p:cNvPr id="3" name="Picture 2" descr="Austin Farm Academy - Home">
            <a:extLst>
              <a:ext uri="{FF2B5EF4-FFF2-40B4-BE49-F238E27FC236}">
                <a16:creationId xmlns:a16="http://schemas.microsoft.com/office/drawing/2014/main" id="{73FC3D6F-CB90-36F9-0FC2-61D9864DFB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5343" y="4995861"/>
            <a:ext cx="1088357" cy="134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229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F19B6-2B9E-3F62-27D0-B0966D943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338" y="915988"/>
            <a:ext cx="6799262" cy="5420411"/>
          </a:xfrm>
        </p:spPr>
        <p:txBody>
          <a:bodyPr/>
          <a:lstStyle/>
          <a:p>
            <a:br>
              <a:rPr lang="en-US" u="sng" dirty="0">
                <a:latin typeface="Comic Sans MS"/>
              </a:rPr>
            </a:br>
            <a:br>
              <a:rPr lang="en-US" u="sng" dirty="0">
                <a:latin typeface="Comic Sans MS"/>
              </a:rPr>
            </a:br>
            <a:br>
              <a:rPr lang="en-US" u="sng" dirty="0">
                <a:latin typeface="Comic Sans MS"/>
              </a:rPr>
            </a:br>
            <a:br>
              <a:rPr lang="en-US" u="sng" dirty="0">
                <a:latin typeface="Comic Sans MS"/>
              </a:rPr>
            </a:br>
            <a:r>
              <a:rPr lang="en-US" u="sng" dirty="0">
                <a:latin typeface="Comic Sans MS"/>
              </a:rPr>
              <a:t>A typical day in foundation at Austin Farm </a:t>
            </a:r>
            <a:br>
              <a:rPr lang="en-US" u="sng" dirty="0">
                <a:latin typeface="Comic Sans MS"/>
              </a:rPr>
            </a:br>
            <a:br>
              <a:rPr lang="en-US" u="sng" dirty="0">
                <a:latin typeface="Comic Sans MS"/>
              </a:rPr>
            </a:br>
            <a:r>
              <a:rPr lang="en-US" sz="1800" dirty="0">
                <a:latin typeface="Comic Sans MS"/>
              </a:rPr>
              <a:t>8.45 - Meet on the playground </a:t>
            </a:r>
            <a:br>
              <a:rPr lang="en-US" sz="1800" dirty="0">
                <a:latin typeface="Comic Sans MS"/>
              </a:rPr>
            </a:br>
            <a:r>
              <a:rPr lang="en-US" sz="1800" dirty="0">
                <a:latin typeface="Comic Sans MS"/>
              </a:rPr>
              <a:t>8.45 - 9/register – Settling in activities</a:t>
            </a:r>
            <a:br>
              <a:rPr lang="en-US" sz="1800" dirty="0">
                <a:latin typeface="Comic Sans MS"/>
              </a:rPr>
            </a:br>
            <a:r>
              <a:rPr lang="en-US" sz="1800" dirty="0">
                <a:latin typeface="Comic Sans MS"/>
              </a:rPr>
              <a:t>9  - 9.30 - Read Write Inc – phonics </a:t>
            </a:r>
            <a:br>
              <a:rPr lang="en-US" sz="1800" dirty="0">
                <a:latin typeface="Comic Sans MS"/>
              </a:rPr>
            </a:br>
            <a:r>
              <a:rPr lang="en-US" sz="1800" dirty="0">
                <a:latin typeface="Comic Sans MS"/>
              </a:rPr>
              <a:t>Learning in the environment </a:t>
            </a:r>
            <a:br>
              <a:rPr lang="en-US" sz="1800" dirty="0">
                <a:latin typeface="Comic Sans MS"/>
              </a:rPr>
            </a:br>
            <a:r>
              <a:rPr lang="en-US" sz="1800" dirty="0" err="1">
                <a:latin typeface="Comic Sans MS"/>
              </a:rPr>
              <a:t>Maths</a:t>
            </a:r>
            <a:r>
              <a:rPr lang="en-US" sz="1800" dirty="0">
                <a:latin typeface="Comic Sans MS"/>
              </a:rPr>
              <a:t> group time</a:t>
            </a:r>
            <a:br>
              <a:rPr lang="en-US" sz="1800" dirty="0">
                <a:latin typeface="Comic Sans MS"/>
              </a:rPr>
            </a:br>
            <a:r>
              <a:rPr lang="en-US" sz="1800" dirty="0">
                <a:latin typeface="Comic Sans MS"/>
              </a:rPr>
              <a:t>Playtime – this term will be kept in the small </a:t>
            </a:r>
            <a:r>
              <a:rPr lang="en-US" sz="1800" dirty="0" err="1">
                <a:latin typeface="Comic Sans MS"/>
              </a:rPr>
              <a:t>playgorund</a:t>
            </a:r>
            <a:br>
              <a:rPr lang="en-US" sz="1800" dirty="0">
                <a:latin typeface="Comic Sans MS"/>
              </a:rPr>
            </a:br>
            <a:r>
              <a:rPr lang="en-US" sz="1800" dirty="0">
                <a:latin typeface="Comic Sans MS"/>
              </a:rPr>
              <a:t>English based group time</a:t>
            </a:r>
            <a:br>
              <a:rPr lang="en-US" sz="1800" dirty="0">
                <a:latin typeface="Comic Sans MS"/>
              </a:rPr>
            </a:br>
            <a:br>
              <a:rPr lang="en-US" sz="1800" dirty="0">
                <a:latin typeface="Comic Sans MS"/>
              </a:rPr>
            </a:br>
            <a:r>
              <a:rPr lang="en-US" sz="1800" dirty="0">
                <a:latin typeface="Comic Sans MS"/>
              </a:rPr>
              <a:t>Afternoon</a:t>
            </a:r>
            <a:br>
              <a:rPr lang="en-US" sz="1800" dirty="0">
                <a:latin typeface="Comic Sans MS"/>
              </a:rPr>
            </a:br>
            <a:r>
              <a:rPr lang="en-US" sz="1800" dirty="0">
                <a:latin typeface="Comic Sans MS"/>
              </a:rPr>
              <a:t>Foundation subjects</a:t>
            </a:r>
            <a:br>
              <a:rPr lang="en-US" sz="1800" dirty="0">
                <a:latin typeface="Comic Sans MS"/>
              </a:rPr>
            </a:br>
            <a:r>
              <a:rPr lang="en-US" sz="1800" dirty="0" err="1">
                <a:latin typeface="Comic Sans MS"/>
              </a:rPr>
              <a:t>Leanring</a:t>
            </a:r>
            <a:r>
              <a:rPr lang="en-US" sz="1800" dirty="0">
                <a:latin typeface="Comic Sans MS"/>
              </a:rPr>
              <a:t> in the </a:t>
            </a:r>
            <a:r>
              <a:rPr lang="en-US" sz="1800" dirty="0" err="1">
                <a:latin typeface="Comic Sans MS"/>
              </a:rPr>
              <a:t>envirnoment</a:t>
            </a:r>
            <a:br>
              <a:rPr lang="en-US" sz="1800" dirty="0">
                <a:latin typeface="Comic Sans MS"/>
              </a:rPr>
            </a:br>
            <a:r>
              <a:rPr lang="en-US" sz="1800" dirty="0">
                <a:latin typeface="Comic Sans MS"/>
              </a:rPr>
              <a:t>Story time </a:t>
            </a:r>
            <a:br>
              <a:rPr lang="en-US" sz="1800" dirty="0">
                <a:latin typeface="Comic Sans MS"/>
              </a:rPr>
            </a:br>
            <a:br>
              <a:rPr lang="en-US" sz="1800" dirty="0"/>
            </a:br>
            <a:br>
              <a:rPr lang="en-US" sz="1800" dirty="0">
                <a:latin typeface="Comic Sans MS"/>
              </a:rPr>
            </a:br>
            <a:br>
              <a:rPr lang="en-US" u="sng" dirty="0">
                <a:latin typeface="Comic Sans MS"/>
              </a:rPr>
            </a:br>
            <a:br>
              <a:rPr lang="en-US" u="sng" dirty="0">
                <a:latin typeface="Comic Sans MS"/>
              </a:rPr>
            </a:br>
            <a:br>
              <a:rPr lang="en-US" u="sng" dirty="0">
                <a:latin typeface="Comic Sans MS"/>
              </a:rPr>
            </a:br>
            <a:endParaRPr lang="en-US" u="sng" dirty="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A870B0-2EC3-095D-957D-80D2D223AB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sz="1200" dirty="0">
              <a:latin typeface="Comic Sans MS"/>
            </a:endParaRPr>
          </a:p>
          <a:p>
            <a:pPr>
              <a:buSzPct val="114999"/>
            </a:pPr>
            <a:endParaRPr lang="en-US" sz="1500" dirty="0">
              <a:latin typeface="Comic Sans MS"/>
            </a:endParaRPr>
          </a:p>
          <a:p>
            <a:pPr>
              <a:buSzPct val="114999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388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0292F128-86C0-3A67-D4F2-34195827542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28600" y="457200"/>
            <a:ext cx="8510588" cy="20574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b="1" u="sng" dirty="0">
                <a:solidFill>
                  <a:schemeClr val="tx1"/>
                </a:solidFill>
                <a:latin typeface="Comic Sans MS" pitchFamily="66" charset="0"/>
              </a:rPr>
              <a:t>The Early Years Curriculum</a:t>
            </a:r>
            <a:br>
              <a:rPr lang="en-GB" b="1" u="sng" dirty="0">
                <a:solidFill>
                  <a:srgbClr val="FFFF00"/>
                </a:solidFill>
                <a:latin typeface="Comic Sans MS" pitchFamily="66" charset="0"/>
              </a:rPr>
            </a:br>
            <a:br>
              <a:rPr lang="en-GB" b="1" u="sng" dirty="0">
                <a:solidFill>
                  <a:schemeClr val="tx1"/>
                </a:solidFill>
                <a:latin typeface="Comic Sans MS" pitchFamily="66" charset="0"/>
              </a:rPr>
            </a:br>
            <a:r>
              <a:rPr lang="en-GB" sz="3600" b="1" u="sng" dirty="0">
                <a:solidFill>
                  <a:schemeClr val="tx1"/>
                </a:solidFill>
                <a:latin typeface="Comic Sans MS" pitchFamily="66" charset="0"/>
              </a:rPr>
              <a:t>Prime areas of Learning and Development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E2276B5C-23B5-0859-EFC3-F11CEA3A8B7B}"/>
              </a:ext>
            </a:extLst>
          </p:cNvPr>
          <p:cNvSpPr>
            <a:spLocks noGrp="1" noRot="1" noChangeArrowheads="1"/>
          </p:cNvSpPr>
          <p:nvPr>
            <p:ph idx="1"/>
          </p:nvPr>
        </p:nvSpPr>
        <p:spPr>
          <a:xfrm>
            <a:off x="301625" y="2057400"/>
            <a:ext cx="8540750" cy="44958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endParaRPr lang="en-GB" altLang="en-US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  <a:buClr>
                <a:schemeClr val="tx1"/>
              </a:buClr>
              <a:buFont typeface="Courier New" panose="02070309020205020404" pitchFamily="49" charset="0"/>
              <a:buChar char="o"/>
            </a:pPr>
            <a:r>
              <a:rPr lang="en-GB" altLang="en-US" sz="2800" dirty="0">
                <a:latin typeface="Comic Sans MS" panose="030F0702030302020204" pitchFamily="66" charset="0"/>
              </a:rPr>
              <a:t>Personal, Social and Emotional Development (PSED) </a:t>
            </a:r>
            <a:endParaRPr lang="en-GB" altLang="en-US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  <a:buClr>
                <a:schemeClr val="tx1"/>
              </a:buClr>
              <a:buFont typeface="Courier New" panose="02070309020205020404" pitchFamily="49" charset="0"/>
              <a:buChar char="o"/>
            </a:pPr>
            <a:r>
              <a:rPr lang="en-GB" altLang="en-US" sz="2800" dirty="0">
                <a:latin typeface="Comic Sans MS" panose="030F0702030302020204" pitchFamily="66" charset="0"/>
              </a:rPr>
              <a:t>Physical Development (PD) </a:t>
            </a:r>
          </a:p>
          <a:p>
            <a:pPr>
              <a:lnSpc>
                <a:spcPct val="150000"/>
              </a:lnSpc>
              <a:buClr>
                <a:schemeClr val="tx1"/>
              </a:buClr>
              <a:buFont typeface="Courier New" panose="02070309020205020404" pitchFamily="49" charset="0"/>
              <a:buChar char="o"/>
            </a:pPr>
            <a:r>
              <a:rPr lang="en-GB" altLang="en-US" sz="2800" dirty="0">
                <a:latin typeface="Comic Sans MS" panose="030F0702030302020204" pitchFamily="66" charset="0"/>
              </a:rPr>
              <a:t>Communication and Language (CL) </a:t>
            </a:r>
            <a:endParaRPr lang="en-GB" altLang="en-US" sz="2800" dirty="0"/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endParaRPr lang="en-GB" altLang="en-US" sz="2800" dirty="0"/>
          </a:p>
        </p:txBody>
      </p:sp>
      <p:pic>
        <p:nvPicPr>
          <p:cNvPr id="3" name="Picture 2" descr="Austin Farm Academy - Home">
            <a:extLst>
              <a:ext uri="{FF2B5EF4-FFF2-40B4-BE49-F238E27FC236}">
                <a16:creationId xmlns:a16="http://schemas.microsoft.com/office/drawing/2014/main" id="{9757AE00-85BF-A3C7-039D-F5540740C5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5343" y="4995861"/>
            <a:ext cx="1088357" cy="134202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6D56F-FC0D-528A-11D2-C52B92981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b="1" u="sng" dirty="0">
                <a:solidFill>
                  <a:schemeClr val="tx1"/>
                </a:solidFill>
                <a:latin typeface="Comic Sans MS" pitchFamily="66" charset="0"/>
              </a:rPr>
              <a:t>Specific areas of Learning and Development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9E34DF74-F6BA-ED6D-F5A2-B56643D8792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04800" y="2133600"/>
            <a:ext cx="8001000" cy="3733800"/>
          </a:xfrm>
        </p:spPr>
        <p:txBody>
          <a:bodyPr/>
          <a:lstStyle/>
          <a:p>
            <a:pPr>
              <a:lnSpc>
                <a:spcPct val="150000"/>
              </a:lnSpc>
              <a:buClr>
                <a:srgbClr val="FFFFFF"/>
              </a:buClr>
              <a:buFont typeface="Courier New" panose="02070309020205020404" pitchFamily="49" charset="0"/>
              <a:buChar char="o"/>
            </a:pPr>
            <a:r>
              <a:rPr lang="en-GB" altLang="en-US" sz="2800">
                <a:solidFill>
                  <a:schemeClr val="tx1"/>
                </a:solidFill>
                <a:latin typeface="Comic Sans MS" panose="030F0702030302020204" pitchFamily="66" charset="0"/>
              </a:rPr>
              <a:t>Literacy (L) </a:t>
            </a:r>
            <a:endParaRPr lang="en-GB" altLang="en-US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  <a:buClr>
                <a:srgbClr val="FFFFFF"/>
              </a:buClr>
              <a:buFont typeface="Courier New" panose="02070309020205020404" pitchFamily="49" charset="0"/>
              <a:buChar char="o"/>
            </a:pPr>
            <a:r>
              <a:rPr lang="en-GB" altLang="en-US" sz="2800">
                <a:solidFill>
                  <a:schemeClr val="tx1"/>
                </a:solidFill>
                <a:latin typeface="Comic Sans MS" panose="030F0702030302020204" pitchFamily="66" charset="0"/>
              </a:rPr>
              <a:t>Mathematics (M) </a:t>
            </a:r>
          </a:p>
          <a:p>
            <a:pPr>
              <a:lnSpc>
                <a:spcPct val="150000"/>
              </a:lnSpc>
              <a:buClr>
                <a:srgbClr val="FFFFFF"/>
              </a:buClr>
              <a:buFont typeface="Courier New" panose="02070309020205020404" pitchFamily="49" charset="0"/>
              <a:buChar char="o"/>
            </a:pPr>
            <a:r>
              <a:rPr lang="en-GB" altLang="en-US" sz="2800">
                <a:solidFill>
                  <a:schemeClr val="tx1"/>
                </a:solidFill>
                <a:latin typeface="Comic Sans MS" panose="030F0702030302020204" pitchFamily="66" charset="0"/>
              </a:rPr>
              <a:t>Understanding the world (UW) </a:t>
            </a:r>
            <a:endParaRPr lang="en-GB" altLang="en-US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  <a:buClr>
                <a:srgbClr val="FFFFFF"/>
              </a:buClr>
              <a:buFont typeface="Courier New" panose="02070309020205020404" pitchFamily="49" charset="0"/>
              <a:buChar char="o"/>
            </a:pPr>
            <a:r>
              <a:rPr lang="en-GB" altLang="en-US" sz="2800">
                <a:solidFill>
                  <a:schemeClr val="tx1"/>
                </a:solidFill>
                <a:latin typeface="Comic Sans MS" panose="030F0702030302020204" pitchFamily="66" charset="0"/>
              </a:rPr>
              <a:t>Expressive Arts and design (EAD) </a:t>
            </a:r>
            <a:endParaRPr lang="en-GB" altLang="en-US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  <a:buClr>
                <a:srgbClr val="FFFFFF"/>
              </a:buClr>
              <a:buFont typeface="Courier New" panose="02070309020205020404" pitchFamily="49" charset="0"/>
              <a:buChar char="o"/>
            </a:pPr>
            <a:endParaRPr lang="en-GB" altLang="en-US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endParaRPr lang="en-GB" altLang="en-US">
              <a:latin typeface="Comic Sans MS" panose="030F0702030302020204" pitchFamily="66" charset="0"/>
            </a:endParaRPr>
          </a:p>
          <a:p>
            <a:endParaRPr lang="en-GB" altLang="en-US"/>
          </a:p>
        </p:txBody>
      </p:sp>
      <p:pic>
        <p:nvPicPr>
          <p:cNvPr id="4" name="Picture 3" descr="Austin Farm Academy - Home">
            <a:extLst>
              <a:ext uri="{FF2B5EF4-FFF2-40B4-BE49-F238E27FC236}">
                <a16:creationId xmlns:a16="http://schemas.microsoft.com/office/drawing/2014/main" id="{30483233-CB06-A8A8-4C74-3B534067F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5343" y="4995861"/>
            <a:ext cx="1088357" cy="134202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8110EF2-847E-20C9-9C48-F06B2F74F9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338" y="944042"/>
            <a:ext cx="6799262" cy="4991621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Comic Sans MS"/>
              </a:rPr>
              <a:t> The foundation stage is a crucial time in your child’s education, laying the groundwork for lifelong learning. </a:t>
            </a:r>
          </a:p>
          <a:p>
            <a:pPr marL="0" indent="0">
              <a:buNone/>
            </a:pPr>
            <a:endParaRPr lang="en-US" dirty="0">
              <a:latin typeface="Comic Sans MS"/>
            </a:endParaRPr>
          </a:p>
          <a:p>
            <a:pPr marL="0" indent="0">
              <a:buNone/>
            </a:pPr>
            <a:endParaRPr lang="en-US" dirty="0">
              <a:latin typeface="Comic Sans MS"/>
            </a:endParaRPr>
          </a:p>
        </p:txBody>
      </p:sp>
      <p:pic>
        <p:nvPicPr>
          <p:cNvPr id="7" name="Picture 6" descr="Austin Farm Academy - Home">
            <a:extLst>
              <a:ext uri="{FF2B5EF4-FFF2-40B4-BE49-F238E27FC236}">
                <a16:creationId xmlns:a16="http://schemas.microsoft.com/office/drawing/2014/main" id="{A872A5A2-7F11-E650-9BD0-1B04749E06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5343" y="4995861"/>
            <a:ext cx="1088357" cy="1342023"/>
          </a:xfrm>
          <a:prstGeom prst="rect">
            <a:avLst/>
          </a:prstGeom>
        </p:spPr>
      </p:pic>
      <p:pic>
        <p:nvPicPr>
          <p:cNvPr id="4" name="Picture 3" descr="the Earth Stopped Spinning ...">
            <a:extLst>
              <a:ext uri="{FF2B5EF4-FFF2-40B4-BE49-F238E27FC236}">
                <a16:creationId xmlns:a16="http://schemas.microsoft.com/office/drawing/2014/main" id="{BB5A7E16-C4F8-92D9-FC62-9E5BB88DD9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1985" y="3444518"/>
            <a:ext cx="2181225" cy="2095500"/>
          </a:xfrm>
          <a:prstGeom prst="rect">
            <a:avLst/>
          </a:prstGeom>
        </p:spPr>
      </p:pic>
      <p:pic>
        <p:nvPicPr>
          <p:cNvPr id="6" name="Picture 5" descr="Reading | Carrington Primary">
            <a:extLst>
              <a:ext uri="{FF2B5EF4-FFF2-40B4-BE49-F238E27FC236}">
                <a16:creationId xmlns:a16="http://schemas.microsoft.com/office/drawing/2014/main" id="{DDE1D6C5-092B-5489-20A7-10E20A61AA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162" y="4467367"/>
            <a:ext cx="2733675" cy="16764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BB3288E-E79D-FDA8-F831-7DCD495CA6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4630" y="1945871"/>
            <a:ext cx="3060084" cy="185169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379BE-1331-087C-35C1-B534BDB7AA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338" y="818399"/>
            <a:ext cx="6799262" cy="5117264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>
                <a:latin typeface="Comic Sans MS"/>
              </a:rPr>
              <a:t>We feel communication between home and school is key. We achieve this by - </a:t>
            </a:r>
          </a:p>
          <a:p>
            <a:pPr marL="342900" indent="-342900"/>
            <a:r>
              <a:rPr lang="en-GB" sz="2000" dirty="0">
                <a:solidFill>
                  <a:srgbClr val="000000"/>
                </a:solidFill>
                <a:latin typeface="Comic Sans MS"/>
              </a:rPr>
              <a:t>We have an open door policy.</a:t>
            </a:r>
            <a:endParaRPr lang="en-US" sz="2000" dirty="0">
              <a:solidFill>
                <a:srgbClr val="000000"/>
              </a:solidFill>
              <a:latin typeface="Comic Sans MS"/>
            </a:endParaRPr>
          </a:p>
          <a:p>
            <a:pPr marL="342900" indent="-34290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 sz="2000" dirty="0">
                <a:solidFill>
                  <a:srgbClr val="000000"/>
                </a:solidFill>
                <a:latin typeface="Comic Sans MS"/>
              </a:rPr>
              <a:t>Parent workshops to know how you can support your child’s learning.</a:t>
            </a:r>
            <a:endParaRPr lang="en-US" sz="2000" dirty="0">
              <a:solidFill>
                <a:srgbClr val="000000"/>
              </a:solidFill>
              <a:latin typeface="Comic Sans MS"/>
            </a:endParaRPr>
          </a:p>
          <a:p>
            <a:pPr marL="342900" indent="-34290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 sz="2000" dirty="0">
                <a:solidFill>
                  <a:srgbClr val="000000"/>
                </a:solidFill>
                <a:latin typeface="Comic Sans MS"/>
              </a:rPr>
              <a:t>Parents evenings throughout the year.</a:t>
            </a:r>
            <a:endParaRPr lang="en-US" sz="2000" dirty="0">
              <a:solidFill>
                <a:srgbClr val="000000"/>
              </a:solidFill>
              <a:latin typeface="Comic Sans MS"/>
            </a:endParaRPr>
          </a:p>
          <a:p>
            <a:pPr marL="342900" indent="-34290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 sz="2000" dirty="0">
                <a:solidFill>
                  <a:srgbClr val="000000"/>
                </a:solidFill>
                <a:latin typeface="Comic Sans MS"/>
              </a:rPr>
              <a:t>Regular newsletters to keep you up to date.</a:t>
            </a:r>
            <a:endParaRPr lang="en-US" sz="2000" dirty="0">
              <a:solidFill>
                <a:srgbClr val="000000"/>
              </a:solidFill>
              <a:latin typeface="Comic Sans MS"/>
            </a:endParaRPr>
          </a:p>
          <a:p>
            <a:pPr marL="342900" indent="-34290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 sz="2000" dirty="0">
                <a:solidFill>
                  <a:srgbClr val="000000"/>
                </a:solidFill>
                <a:latin typeface="Comic Sans MS"/>
              </a:rPr>
              <a:t>Class Dojo for news, reminders, information and direct contact with the team.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84136-6A5A-521C-A8F8-F0A511DB1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/>
              </a:rPr>
              <a:t>Class Dojo </a:t>
            </a:r>
            <a:br>
              <a:rPr lang="en-GB" u="sng" dirty="0">
                <a:latin typeface="Comic Sans MS"/>
              </a:rPr>
            </a:br>
            <a:r>
              <a:rPr lang="en-GB" sz="1100" dirty="0">
                <a:solidFill>
                  <a:srgbClr val="00B0F0"/>
                </a:solidFill>
                <a:latin typeface="Gill Sans 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https://teach.classdojo.com/#/classes/609be950f6005c6b620630e6/points</a:t>
            </a:r>
            <a:endParaRPr lang="en-GB" dirty="0">
              <a:latin typeface="Garamond"/>
            </a:endParaRPr>
          </a:p>
        </p:txBody>
      </p:sp>
      <p:pic>
        <p:nvPicPr>
          <p:cNvPr id="3" name="Content Placeholder 2" descr="A cartoon character with a black band&#10;&#10;AI-generated content may be incorrect.">
            <a:extLst>
              <a:ext uri="{FF2B5EF4-FFF2-40B4-BE49-F238E27FC236}">
                <a16:creationId xmlns:a16="http://schemas.microsoft.com/office/drawing/2014/main" id="{2F379451-C701-08C1-F0F9-A00909FBAB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712908" y="3095744"/>
            <a:ext cx="3726123" cy="1927888"/>
          </a:xfrm>
        </p:spPr>
      </p:pic>
    </p:spTree>
    <p:extLst>
      <p:ext uri="{BB962C8B-B14F-4D97-AF65-F5344CB8AC3E}">
        <p14:creationId xmlns:p14="http://schemas.microsoft.com/office/powerpoint/2010/main" val="11043522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E5054-5F7D-4F0A-F40B-E22A1A03C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latin typeface="Comic Sans MS"/>
              </a:rPr>
              <a:t>Dates for your diary -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C87873-A02E-8672-07D1-2B3BC5CFE7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>
                <a:latin typeface="Comic Sans MS"/>
              </a:rPr>
              <a:t>Wednesday 2</a:t>
            </a:r>
            <a:r>
              <a:rPr lang="en-US" sz="1600" baseline="30000" dirty="0">
                <a:latin typeface="Comic Sans MS"/>
              </a:rPr>
              <a:t>nd</a:t>
            </a:r>
            <a:r>
              <a:rPr lang="en-US" sz="1600" dirty="0">
                <a:latin typeface="Comic Sans MS"/>
              </a:rPr>
              <a:t> July, 1.30pm- 2.30pm – </a:t>
            </a:r>
            <a:r>
              <a:rPr lang="en-US" sz="1600" u="sng" dirty="0">
                <a:latin typeface="Comic Sans MS"/>
              </a:rPr>
              <a:t>Children to visit classroom</a:t>
            </a:r>
          </a:p>
          <a:p>
            <a:pPr>
              <a:buSzPct val="114999"/>
            </a:pPr>
            <a:r>
              <a:rPr lang="en-US" sz="1600" dirty="0">
                <a:latin typeface="Comic Sans MS"/>
              </a:rPr>
              <a:t>Monday 7</a:t>
            </a:r>
            <a:r>
              <a:rPr lang="en-US" sz="1600" baseline="30000" dirty="0">
                <a:latin typeface="Comic Sans MS"/>
              </a:rPr>
              <a:t>th</a:t>
            </a:r>
            <a:r>
              <a:rPr lang="en-US" sz="1600" dirty="0">
                <a:latin typeface="Comic Sans MS"/>
              </a:rPr>
              <a:t> July – </a:t>
            </a:r>
            <a:r>
              <a:rPr lang="en-US" sz="1600" u="sng" dirty="0">
                <a:latin typeface="Comic Sans MS"/>
              </a:rPr>
              <a:t>Home visits all day</a:t>
            </a:r>
            <a:r>
              <a:rPr lang="en-US" sz="1600" dirty="0">
                <a:latin typeface="Comic Sans MS"/>
              </a:rPr>
              <a:t> </a:t>
            </a:r>
            <a:endParaRPr lang="en-US" sz="1600" u="sng" dirty="0">
              <a:latin typeface="Comic Sans MS"/>
            </a:endParaRPr>
          </a:p>
          <a:p>
            <a:pPr>
              <a:buSzPct val="114999"/>
            </a:pPr>
            <a:r>
              <a:rPr lang="en-US" sz="1600" dirty="0">
                <a:latin typeface="Comic Sans MS"/>
              </a:rPr>
              <a:t>Wednesday 9</a:t>
            </a:r>
            <a:r>
              <a:rPr lang="en-US" sz="1600" baseline="30000" dirty="0">
                <a:latin typeface="Comic Sans MS"/>
              </a:rPr>
              <a:t>th</a:t>
            </a:r>
            <a:r>
              <a:rPr lang="en-US" sz="1600" dirty="0">
                <a:latin typeface="Comic Sans MS"/>
              </a:rPr>
              <a:t> July, 1.30pm – 2.30pm - </a:t>
            </a:r>
            <a:r>
              <a:rPr lang="en-US" sz="1600" u="sng" dirty="0">
                <a:latin typeface="Comic Sans MS"/>
              </a:rPr>
              <a:t>Children to visit classroom </a:t>
            </a:r>
          </a:p>
          <a:p>
            <a:pPr marL="0" indent="0">
              <a:buSzPct val="114999"/>
              <a:buNone/>
            </a:pPr>
            <a:r>
              <a:rPr lang="en-US" sz="1600" u="sng" dirty="0">
                <a:latin typeface="Comic Sans MS"/>
              </a:rPr>
              <a:t>September </a:t>
            </a:r>
          </a:p>
          <a:p>
            <a:r>
              <a:rPr lang="en-US" sz="1600" dirty="0">
                <a:latin typeface="Comic Sans MS"/>
              </a:rPr>
              <a:t>W/C - Monday 8</a:t>
            </a:r>
            <a:r>
              <a:rPr lang="en-US" sz="1600" baseline="30000" dirty="0">
                <a:latin typeface="Comic Sans MS"/>
              </a:rPr>
              <a:t>th</a:t>
            </a:r>
            <a:r>
              <a:rPr lang="en-US" sz="1600" dirty="0">
                <a:latin typeface="Comic Sans MS"/>
              </a:rPr>
              <a:t> September – Foundation children until 12.15pm</a:t>
            </a:r>
          </a:p>
          <a:p>
            <a:pPr>
              <a:buSzPct val="114999"/>
            </a:pPr>
            <a:r>
              <a:rPr lang="en-US" sz="1600" dirty="0">
                <a:latin typeface="Comic Sans MS"/>
              </a:rPr>
              <a:t>W/C – Monday 15</a:t>
            </a:r>
            <a:r>
              <a:rPr lang="en-US" sz="1600" baseline="30000" dirty="0">
                <a:latin typeface="Comic Sans MS"/>
              </a:rPr>
              <a:t>th</a:t>
            </a:r>
            <a:r>
              <a:rPr lang="en-US" sz="1600" dirty="0">
                <a:latin typeface="Comic Sans MS"/>
              </a:rPr>
              <a:t> September – Foundation children staying for lunch until 1.15pm.  3 Foundation children will be invited to stay for 1 whole day during this week.  </a:t>
            </a:r>
          </a:p>
          <a:p>
            <a:pPr>
              <a:buSzPct val="114999"/>
            </a:pPr>
            <a:r>
              <a:rPr lang="en-US" sz="1600" dirty="0">
                <a:latin typeface="Comic Sans MS"/>
              </a:rPr>
              <a:t>W/C – Monday 22</a:t>
            </a:r>
            <a:r>
              <a:rPr lang="en-US" sz="1600" baseline="30000" dirty="0">
                <a:latin typeface="Comic Sans MS"/>
              </a:rPr>
              <a:t>nd</a:t>
            </a:r>
            <a:r>
              <a:rPr lang="en-US" sz="1600" dirty="0">
                <a:latin typeface="Comic Sans MS"/>
              </a:rPr>
              <a:t> September – Normal hours for all. </a:t>
            </a:r>
          </a:p>
          <a:p>
            <a:pPr marL="0" indent="0">
              <a:buSzPct val="114999"/>
              <a:buNone/>
            </a:pPr>
            <a:endParaRPr lang="en-US" sz="1200" dirty="0">
              <a:latin typeface="Comic Sans MS"/>
            </a:endParaRPr>
          </a:p>
          <a:p>
            <a:pPr marL="0" indent="0">
              <a:buNone/>
            </a:pPr>
            <a:endParaRPr lang="en-US" sz="1200" dirty="0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5829696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055D1AAA-65E7-4248-4509-4ECF25783010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304800" y="685800"/>
            <a:ext cx="8510588" cy="5257800"/>
          </a:xfrm>
          <a:ln>
            <a:solidFill>
              <a:srgbClr val="FFC000"/>
            </a:solidFill>
          </a:ln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Any questions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 Parent's talk powerpoint 2023  -  Compatibility Mode" id="{1F59C249-30A7-45F4-ABB9-BC838AC42B5E}" vid="{237791EC-13DB-4236-95D0-A76C56880DE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52053AD70BD22429B95784581D8CDE2" ma:contentTypeVersion="16" ma:contentTypeDescription="Create a new document." ma:contentTypeScope="" ma:versionID="a4505787019e7ae4becd871c4c644d71">
  <xsd:schema xmlns:xsd="http://www.w3.org/2001/XMLSchema" xmlns:xs="http://www.w3.org/2001/XMLSchema" xmlns:p="http://schemas.microsoft.com/office/2006/metadata/properties" xmlns:ns2="9ee28978-8edc-4073-af4c-846b96bea8c2" xmlns:ns3="67ccf254-4f01-4d36-85af-f2184c23e545" targetNamespace="http://schemas.microsoft.com/office/2006/metadata/properties" ma:root="true" ma:fieldsID="5f7b75f614e45c7bb3d90b4f5c977f07" ns2:_="" ns3:_="">
    <xsd:import namespace="9ee28978-8edc-4073-af4c-846b96bea8c2"/>
    <xsd:import namespace="67ccf254-4f01-4d36-85af-f2184c23e54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e28978-8edc-4073-af4c-846b96bea8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b0ea8ca2-003d-4e86-b158-faed2fdc1f4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ccf254-4f01-4d36-85af-f2184c23e545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86b84199-6f8e-4b5a-b5dc-dfe94399988b}" ma:internalName="TaxCatchAll" ma:showField="CatchAllData" ma:web="67ccf254-4f01-4d36-85af-f2184c23e54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ee28978-8edc-4073-af4c-846b96bea8c2">
      <Terms xmlns="http://schemas.microsoft.com/office/infopath/2007/PartnerControls"/>
    </lcf76f155ced4ddcb4097134ff3c332f>
    <TaxCatchAll xmlns="67ccf254-4f01-4d36-85af-f2184c23e54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3A711B0-1FDD-4242-8036-625D845B34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ee28978-8edc-4073-af4c-846b96bea8c2"/>
    <ds:schemaRef ds:uri="67ccf254-4f01-4d36-85af-f2184c23e54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9125B45-1016-4DD9-9643-4447D02A3FA0}">
  <ds:schemaRefs>
    <ds:schemaRef ds:uri="http://purl.org/dc/elements/1.1/"/>
    <ds:schemaRef ds:uri="http://purl.org/dc/dcmitype/"/>
    <ds:schemaRef ds:uri="9ee28978-8edc-4073-af4c-846b96bea8c2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67ccf254-4f01-4d36-85af-f2184c23e545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227DE71-4B08-4572-9D7B-8A28C08EAFF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2811</TotalTime>
  <Words>435</Words>
  <Application>Microsoft Office PowerPoint</Application>
  <PresentationFormat>On-screen Show (4:3)</PresentationFormat>
  <Paragraphs>49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Comic Sans MS</vt:lpstr>
      <vt:lpstr>Courier New</vt:lpstr>
      <vt:lpstr>Garamond</vt:lpstr>
      <vt:lpstr>Gill Sans MT</vt:lpstr>
      <vt:lpstr>Wingdings</vt:lpstr>
      <vt:lpstr>Organic</vt:lpstr>
      <vt:lpstr>   Welcome to   Austin Farm  Academy      </vt:lpstr>
      <vt:lpstr>Foundation/Yr 1 Team  </vt:lpstr>
      <vt:lpstr>What to bring …</vt:lpstr>
      <vt:lpstr>What to wear...</vt:lpstr>
      <vt:lpstr>    A typical day in foundation at Austin Farm   8.45 - Meet on the playground  8.45 - 9/register – Settling in activities 9  - 9.30 - Read Write Inc – phonics  Learning in the environment  Maths group time Playtime – this term will be kept in the small playgorund English based group time  Afternoon Foundation subjects Leanring in the envirnoment Story time       </vt:lpstr>
      <vt:lpstr>The Early Years Curriculum  Prime areas of Learning and Development</vt:lpstr>
      <vt:lpstr>Specific areas of Learning and Development</vt:lpstr>
      <vt:lpstr>PowerPoint Presentation</vt:lpstr>
      <vt:lpstr>PowerPoint Presentation</vt:lpstr>
      <vt:lpstr>Class Dojo  https://teach.classdojo.com/#/classes/609be950f6005c6b620630e6/points</vt:lpstr>
      <vt:lpstr>Dates for your diary - </vt:lpstr>
      <vt:lpstr>Any questions </vt:lpstr>
    </vt:vector>
  </TitlesOfParts>
  <Company>The College of St Mark &amp; St John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Ford Primary school</dc:title>
  <dc:creator>Marjon</dc:creator>
  <cp:lastModifiedBy>L Bridgeman</cp:lastModifiedBy>
  <cp:revision>541</cp:revision>
  <dcterms:created xsi:type="dcterms:W3CDTF">2010-07-11T13:00:37Z</dcterms:created>
  <dcterms:modified xsi:type="dcterms:W3CDTF">2025-06-27T13:10:27Z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0x010100352053AD70BD22429B95784581D8CDE2</vt:lpwstr>
  </property>
  <property fmtid="{D5CDD505-2E9C-101B-9397-08002B2CF9AE}" pid="3" name="MediaServiceImageTags">
    <vt:lpwstr/>
  </property>
</Properties>
</file>