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65" r:id="rId2"/>
    <p:sldId id="257" r:id="rId3"/>
    <p:sldId id="258" r:id="rId4"/>
    <p:sldId id="259" r:id="rId5"/>
    <p:sldId id="260" r:id="rId6"/>
    <p:sldId id="262" r:id="rId7"/>
    <p:sldId id="263" r:id="rId8"/>
    <p:sldId id="266" r:id="rId9"/>
    <p:sldId id="267" r:id="rId10"/>
    <p:sldId id="268" r:id="rId11"/>
    <p:sldId id="270" r:id="rId12"/>
    <p:sldId id="271" r:id="rId13"/>
    <p:sldId id="272" r:id="rId14"/>
    <p:sldId id="273" r:id="rId15"/>
    <p:sldId id="274" r:id="rId16"/>
    <p:sldId id="275" r:id="rId17"/>
    <p:sldId id="277" r:id="rId18"/>
    <p:sldId id="276" r:id="rId19"/>
    <p:sldId id="278" r:id="rId20"/>
    <p:sldId id="280" r:id="rId21"/>
    <p:sldId id="28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964F68-C3B0-45B4-98AD-45B6A7EA3E48}" v="2" dt="2026-08-19T14:04:42.7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27" autoAdjust="0"/>
  </p:normalViewPr>
  <p:slideViewPr>
    <p:cSldViewPr snapToGrid="0">
      <p:cViewPr varScale="1">
        <p:scale>
          <a:sx n="45" d="100"/>
          <a:sy n="45" d="100"/>
        </p:scale>
        <p:origin x="6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184597-0C02-43E0-8D20-3C8EF4DA036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48E12A8-542C-429A-9663-B0A8DFA38CFE}">
      <dgm:prSet/>
      <dgm:spPr/>
      <dgm:t>
        <a:bodyPr/>
        <a:lstStyle/>
        <a:p>
          <a:r>
            <a:rPr lang="en-GB" b="1" dirty="0">
              <a:latin typeface="Comic Sans MS" panose="030F0702030302020204" pitchFamily="66" charset="0"/>
            </a:rPr>
            <a:t>A child’s achievements and progress are continually assessed throughout the year.  </a:t>
          </a:r>
          <a:endParaRPr lang="en-US" dirty="0">
            <a:latin typeface="Comic Sans MS" panose="030F0702030302020204" pitchFamily="66" charset="0"/>
          </a:endParaRPr>
        </a:p>
      </dgm:t>
    </dgm:pt>
    <dgm:pt modelId="{C4B91F39-6DA1-42E5-BA3B-1D517FE42616}" type="parTrans" cxnId="{EF1A605C-D704-4EB9-AB53-C9D3C4C16B99}">
      <dgm:prSet/>
      <dgm:spPr/>
      <dgm:t>
        <a:bodyPr/>
        <a:lstStyle/>
        <a:p>
          <a:endParaRPr lang="en-US"/>
        </a:p>
      </dgm:t>
    </dgm:pt>
    <dgm:pt modelId="{CF8F7FAE-B6A2-49CA-8096-5AB68B6D8AA9}" type="sibTrans" cxnId="{EF1A605C-D704-4EB9-AB53-C9D3C4C16B99}">
      <dgm:prSet/>
      <dgm:spPr/>
      <dgm:t>
        <a:bodyPr/>
        <a:lstStyle/>
        <a:p>
          <a:endParaRPr lang="en-US"/>
        </a:p>
      </dgm:t>
    </dgm:pt>
    <dgm:pt modelId="{9E087348-FBF1-4287-AD99-8883D09B9DC4}">
      <dgm:prSet/>
      <dgm:spPr/>
      <dgm:t>
        <a:bodyPr/>
        <a:lstStyle/>
        <a:p>
          <a:r>
            <a:rPr lang="en-GB" b="1" dirty="0">
              <a:latin typeface="Comic Sans MS" panose="030F0702030302020204" pitchFamily="66" charset="0"/>
            </a:rPr>
            <a:t>Their progress is tracked and children who are not making expected progress are identified. </a:t>
          </a:r>
          <a:endParaRPr lang="en-US" dirty="0">
            <a:latin typeface="Comic Sans MS" panose="030F0702030302020204" pitchFamily="66" charset="0"/>
          </a:endParaRPr>
        </a:p>
      </dgm:t>
    </dgm:pt>
    <dgm:pt modelId="{78B88DEC-B709-404B-8DA9-6A84C79B462B}" type="parTrans" cxnId="{4EC38204-DC4E-47C8-B250-BBFBE22B361E}">
      <dgm:prSet/>
      <dgm:spPr/>
      <dgm:t>
        <a:bodyPr/>
        <a:lstStyle/>
        <a:p>
          <a:endParaRPr lang="en-US"/>
        </a:p>
      </dgm:t>
    </dgm:pt>
    <dgm:pt modelId="{9A32923B-D506-4ABE-AB75-29FCD054F240}" type="sibTrans" cxnId="{4EC38204-DC4E-47C8-B250-BBFBE22B361E}">
      <dgm:prSet/>
      <dgm:spPr/>
      <dgm:t>
        <a:bodyPr/>
        <a:lstStyle/>
        <a:p>
          <a:endParaRPr lang="en-US"/>
        </a:p>
      </dgm:t>
    </dgm:pt>
    <dgm:pt modelId="{F1EBAC41-0CAC-49F1-9C52-651D3A625E2D}">
      <dgm:prSet/>
      <dgm:spPr/>
      <dgm:t>
        <a:bodyPr/>
        <a:lstStyle/>
        <a:p>
          <a:r>
            <a:rPr lang="en-GB" b="1" dirty="0">
              <a:latin typeface="Comic Sans MS" panose="030F0702030302020204" pitchFamily="66" charset="0"/>
            </a:rPr>
            <a:t>Pupil Progress meetings are held three times a year between the class teacher(s), </a:t>
          </a:r>
          <a:r>
            <a:rPr lang="en-GB" b="1" dirty="0" err="1">
              <a:latin typeface="Comic Sans MS" panose="030F0702030302020204" pitchFamily="66" charset="0"/>
            </a:rPr>
            <a:t>SENDCo</a:t>
          </a:r>
          <a:r>
            <a:rPr lang="en-GB" b="1" dirty="0">
              <a:latin typeface="Comic Sans MS" panose="030F0702030302020204" pitchFamily="66" charset="0"/>
            </a:rPr>
            <a:t> (Special Educational Needs Coordinator) and the Head Teacher</a:t>
          </a:r>
          <a:endParaRPr lang="en-US" dirty="0">
            <a:latin typeface="Comic Sans MS" panose="030F0702030302020204" pitchFamily="66" charset="0"/>
          </a:endParaRPr>
        </a:p>
      </dgm:t>
    </dgm:pt>
    <dgm:pt modelId="{DC74D328-E269-4E57-9924-9E70662DF995}" type="parTrans" cxnId="{FAFADA9A-A819-49AF-A7A4-7D62BA6EA2ED}">
      <dgm:prSet/>
      <dgm:spPr/>
      <dgm:t>
        <a:bodyPr/>
        <a:lstStyle/>
        <a:p>
          <a:endParaRPr lang="en-US"/>
        </a:p>
      </dgm:t>
    </dgm:pt>
    <dgm:pt modelId="{73254070-9F41-4AA4-9720-6063A8FC785D}" type="sibTrans" cxnId="{FAFADA9A-A819-49AF-A7A4-7D62BA6EA2ED}">
      <dgm:prSet/>
      <dgm:spPr/>
      <dgm:t>
        <a:bodyPr/>
        <a:lstStyle/>
        <a:p>
          <a:endParaRPr lang="en-US"/>
        </a:p>
      </dgm:t>
    </dgm:pt>
    <dgm:pt modelId="{E739E553-5081-4336-A994-D55441D85CA8}">
      <dgm:prSet/>
      <dgm:spPr/>
      <dgm:t>
        <a:bodyPr/>
        <a:lstStyle/>
        <a:p>
          <a:r>
            <a:rPr lang="en-GB" b="1" dirty="0">
              <a:latin typeface="Comic Sans MS" panose="030F0702030302020204" pitchFamily="66" charset="0"/>
            </a:rPr>
            <a:t>The class teacher can use these meetings to raise concerns about a child’s progress and plan further action.</a:t>
          </a:r>
          <a:endParaRPr lang="en-US" dirty="0">
            <a:latin typeface="Comic Sans MS" panose="030F0702030302020204" pitchFamily="66" charset="0"/>
          </a:endParaRPr>
        </a:p>
      </dgm:t>
    </dgm:pt>
    <dgm:pt modelId="{3D91A36A-3873-4F9F-8A7D-4FBE8AC9A886}" type="parTrans" cxnId="{C966CD84-5FAF-44AB-864F-AF5F2358DF3A}">
      <dgm:prSet/>
      <dgm:spPr/>
      <dgm:t>
        <a:bodyPr/>
        <a:lstStyle/>
        <a:p>
          <a:endParaRPr lang="en-US"/>
        </a:p>
      </dgm:t>
    </dgm:pt>
    <dgm:pt modelId="{E0FCC67F-0E71-441E-B041-63F110184857}" type="sibTrans" cxnId="{C966CD84-5FAF-44AB-864F-AF5F2358DF3A}">
      <dgm:prSet/>
      <dgm:spPr/>
      <dgm:t>
        <a:bodyPr/>
        <a:lstStyle/>
        <a:p>
          <a:endParaRPr lang="en-US"/>
        </a:p>
      </dgm:t>
    </dgm:pt>
    <dgm:pt modelId="{9A686C66-800D-46D8-BA7B-D63AF12DE440}">
      <dgm:prSet/>
      <dgm:spPr/>
      <dgm:t>
        <a:bodyPr/>
        <a:lstStyle/>
        <a:p>
          <a:r>
            <a:rPr lang="en-GB" b="1" dirty="0">
              <a:latin typeface="Comic Sans MS" panose="030F0702030302020204" pitchFamily="66" charset="0"/>
            </a:rPr>
            <a:t>Outside of these meetings, teachers can record their concerns on CPOMS which is monitored by the school SENDCo</a:t>
          </a:r>
          <a:endParaRPr lang="en-US" dirty="0">
            <a:latin typeface="Comic Sans MS" panose="030F0702030302020204" pitchFamily="66" charset="0"/>
          </a:endParaRPr>
        </a:p>
      </dgm:t>
    </dgm:pt>
    <dgm:pt modelId="{C034AB84-1F26-405D-8487-8E7EEA520FC0}" type="parTrans" cxnId="{FBD40D7B-E27A-48B4-B5D0-6B883A62616D}">
      <dgm:prSet/>
      <dgm:spPr/>
      <dgm:t>
        <a:bodyPr/>
        <a:lstStyle/>
        <a:p>
          <a:endParaRPr lang="en-US"/>
        </a:p>
      </dgm:t>
    </dgm:pt>
    <dgm:pt modelId="{47BD2012-B15B-4099-8CD8-9BC680D132DF}" type="sibTrans" cxnId="{FBD40D7B-E27A-48B4-B5D0-6B883A62616D}">
      <dgm:prSet/>
      <dgm:spPr/>
      <dgm:t>
        <a:bodyPr/>
        <a:lstStyle/>
        <a:p>
          <a:endParaRPr lang="en-US"/>
        </a:p>
      </dgm:t>
    </dgm:pt>
    <dgm:pt modelId="{E109C404-AA86-435C-B1F7-6729B45E7CB2}" type="pres">
      <dgm:prSet presAssocID="{94184597-0C02-43E0-8D20-3C8EF4DA036F}" presName="vert0" presStyleCnt="0">
        <dgm:presLayoutVars>
          <dgm:dir/>
          <dgm:animOne val="branch"/>
          <dgm:animLvl val="lvl"/>
        </dgm:presLayoutVars>
      </dgm:prSet>
      <dgm:spPr/>
    </dgm:pt>
    <dgm:pt modelId="{6464EDB4-AC8B-4CDC-B371-B652BC3BC5D0}" type="pres">
      <dgm:prSet presAssocID="{348E12A8-542C-429A-9663-B0A8DFA38CFE}" presName="thickLine" presStyleLbl="alignNode1" presStyleIdx="0" presStyleCnt="5"/>
      <dgm:spPr/>
    </dgm:pt>
    <dgm:pt modelId="{F41A067B-42F3-4603-AB16-F909D45081AF}" type="pres">
      <dgm:prSet presAssocID="{348E12A8-542C-429A-9663-B0A8DFA38CFE}" presName="horz1" presStyleCnt="0"/>
      <dgm:spPr/>
    </dgm:pt>
    <dgm:pt modelId="{E96F97B9-4AE8-41E9-BCC6-B85BA6D2149C}" type="pres">
      <dgm:prSet presAssocID="{348E12A8-542C-429A-9663-B0A8DFA38CFE}" presName="tx1" presStyleLbl="revTx" presStyleIdx="0" presStyleCnt="5"/>
      <dgm:spPr/>
    </dgm:pt>
    <dgm:pt modelId="{D45D472E-D139-41E4-9602-DB4B406D228D}" type="pres">
      <dgm:prSet presAssocID="{348E12A8-542C-429A-9663-B0A8DFA38CFE}" presName="vert1" presStyleCnt="0"/>
      <dgm:spPr/>
    </dgm:pt>
    <dgm:pt modelId="{09A6A859-D1AE-429F-AC93-7BC4842D6929}" type="pres">
      <dgm:prSet presAssocID="{9E087348-FBF1-4287-AD99-8883D09B9DC4}" presName="thickLine" presStyleLbl="alignNode1" presStyleIdx="1" presStyleCnt="5"/>
      <dgm:spPr/>
    </dgm:pt>
    <dgm:pt modelId="{8ECB73FF-16B1-4BDA-84E9-1CBBCC25412C}" type="pres">
      <dgm:prSet presAssocID="{9E087348-FBF1-4287-AD99-8883D09B9DC4}" presName="horz1" presStyleCnt="0"/>
      <dgm:spPr/>
    </dgm:pt>
    <dgm:pt modelId="{D118815E-88C6-443E-8EC3-E0E1AF2FA980}" type="pres">
      <dgm:prSet presAssocID="{9E087348-FBF1-4287-AD99-8883D09B9DC4}" presName="tx1" presStyleLbl="revTx" presStyleIdx="1" presStyleCnt="5"/>
      <dgm:spPr/>
    </dgm:pt>
    <dgm:pt modelId="{2B4DD013-9178-45E2-9C8C-5A7543388F0C}" type="pres">
      <dgm:prSet presAssocID="{9E087348-FBF1-4287-AD99-8883D09B9DC4}" presName="vert1" presStyleCnt="0"/>
      <dgm:spPr/>
    </dgm:pt>
    <dgm:pt modelId="{BCECD669-F0C5-401D-AB96-3E898303B005}" type="pres">
      <dgm:prSet presAssocID="{F1EBAC41-0CAC-49F1-9C52-651D3A625E2D}" presName="thickLine" presStyleLbl="alignNode1" presStyleIdx="2" presStyleCnt="5"/>
      <dgm:spPr/>
    </dgm:pt>
    <dgm:pt modelId="{73038F77-C3BA-4F4E-9E77-01E401FC3C21}" type="pres">
      <dgm:prSet presAssocID="{F1EBAC41-0CAC-49F1-9C52-651D3A625E2D}" presName="horz1" presStyleCnt="0"/>
      <dgm:spPr/>
    </dgm:pt>
    <dgm:pt modelId="{E1A731CE-170C-46C7-BB13-8384E9BFB3E9}" type="pres">
      <dgm:prSet presAssocID="{F1EBAC41-0CAC-49F1-9C52-651D3A625E2D}" presName="tx1" presStyleLbl="revTx" presStyleIdx="2" presStyleCnt="5"/>
      <dgm:spPr/>
    </dgm:pt>
    <dgm:pt modelId="{213E8C70-B2D3-42E6-82A5-3538579A3508}" type="pres">
      <dgm:prSet presAssocID="{F1EBAC41-0CAC-49F1-9C52-651D3A625E2D}" presName="vert1" presStyleCnt="0"/>
      <dgm:spPr/>
    </dgm:pt>
    <dgm:pt modelId="{2FE4D548-A57E-4B13-8E78-AF3DDD9FC4E2}" type="pres">
      <dgm:prSet presAssocID="{E739E553-5081-4336-A994-D55441D85CA8}" presName="thickLine" presStyleLbl="alignNode1" presStyleIdx="3" presStyleCnt="5"/>
      <dgm:spPr/>
    </dgm:pt>
    <dgm:pt modelId="{78415F25-667C-49D1-AD84-72FAF9E1ADED}" type="pres">
      <dgm:prSet presAssocID="{E739E553-5081-4336-A994-D55441D85CA8}" presName="horz1" presStyleCnt="0"/>
      <dgm:spPr/>
    </dgm:pt>
    <dgm:pt modelId="{8E646815-78E4-41EB-BD20-C348652E6BB7}" type="pres">
      <dgm:prSet presAssocID="{E739E553-5081-4336-A994-D55441D85CA8}" presName="tx1" presStyleLbl="revTx" presStyleIdx="3" presStyleCnt="5"/>
      <dgm:spPr/>
    </dgm:pt>
    <dgm:pt modelId="{9BC70D8E-0E3F-45D8-839E-0BADB4FFC056}" type="pres">
      <dgm:prSet presAssocID="{E739E553-5081-4336-A994-D55441D85CA8}" presName="vert1" presStyleCnt="0"/>
      <dgm:spPr/>
    </dgm:pt>
    <dgm:pt modelId="{A3D3D66B-CA04-4B0C-B736-8B9285D644E1}" type="pres">
      <dgm:prSet presAssocID="{9A686C66-800D-46D8-BA7B-D63AF12DE440}" presName="thickLine" presStyleLbl="alignNode1" presStyleIdx="4" presStyleCnt="5"/>
      <dgm:spPr/>
    </dgm:pt>
    <dgm:pt modelId="{3D25ED43-7114-4EA3-BD87-8DB074A502DD}" type="pres">
      <dgm:prSet presAssocID="{9A686C66-800D-46D8-BA7B-D63AF12DE440}" presName="horz1" presStyleCnt="0"/>
      <dgm:spPr/>
    </dgm:pt>
    <dgm:pt modelId="{2748981C-C189-49BF-97F8-7853C1CEA10D}" type="pres">
      <dgm:prSet presAssocID="{9A686C66-800D-46D8-BA7B-D63AF12DE440}" presName="tx1" presStyleLbl="revTx" presStyleIdx="4" presStyleCnt="5"/>
      <dgm:spPr/>
    </dgm:pt>
    <dgm:pt modelId="{1F51CCDF-684C-44D1-B07A-6AB06FC21954}" type="pres">
      <dgm:prSet presAssocID="{9A686C66-800D-46D8-BA7B-D63AF12DE440}" presName="vert1" presStyleCnt="0"/>
      <dgm:spPr/>
    </dgm:pt>
  </dgm:ptLst>
  <dgm:cxnLst>
    <dgm:cxn modelId="{4EC38204-DC4E-47C8-B250-BBFBE22B361E}" srcId="{94184597-0C02-43E0-8D20-3C8EF4DA036F}" destId="{9E087348-FBF1-4287-AD99-8883D09B9DC4}" srcOrd="1" destOrd="0" parTransId="{78B88DEC-B709-404B-8DA9-6A84C79B462B}" sibTransId="{9A32923B-D506-4ABE-AB75-29FCD054F240}"/>
    <dgm:cxn modelId="{C9BE6709-FA7A-45E2-9C4A-0DC7A310EF89}" type="presOf" srcId="{348E12A8-542C-429A-9663-B0A8DFA38CFE}" destId="{E96F97B9-4AE8-41E9-BCC6-B85BA6D2149C}" srcOrd="0" destOrd="0" presId="urn:microsoft.com/office/officeart/2008/layout/LinedList"/>
    <dgm:cxn modelId="{EF1A605C-D704-4EB9-AB53-C9D3C4C16B99}" srcId="{94184597-0C02-43E0-8D20-3C8EF4DA036F}" destId="{348E12A8-542C-429A-9663-B0A8DFA38CFE}" srcOrd="0" destOrd="0" parTransId="{C4B91F39-6DA1-42E5-BA3B-1D517FE42616}" sibTransId="{CF8F7FAE-B6A2-49CA-8096-5AB68B6D8AA9}"/>
    <dgm:cxn modelId="{57541575-E986-439F-9734-2C33D25F5869}" type="presOf" srcId="{94184597-0C02-43E0-8D20-3C8EF4DA036F}" destId="{E109C404-AA86-435C-B1F7-6729B45E7CB2}" srcOrd="0" destOrd="0" presId="urn:microsoft.com/office/officeart/2008/layout/LinedList"/>
    <dgm:cxn modelId="{FBD40D7B-E27A-48B4-B5D0-6B883A62616D}" srcId="{94184597-0C02-43E0-8D20-3C8EF4DA036F}" destId="{9A686C66-800D-46D8-BA7B-D63AF12DE440}" srcOrd="4" destOrd="0" parTransId="{C034AB84-1F26-405D-8487-8E7EEA520FC0}" sibTransId="{47BD2012-B15B-4099-8CD8-9BC680D132DF}"/>
    <dgm:cxn modelId="{C966CD84-5FAF-44AB-864F-AF5F2358DF3A}" srcId="{94184597-0C02-43E0-8D20-3C8EF4DA036F}" destId="{E739E553-5081-4336-A994-D55441D85CA8}" srcOrd="3" destOrd="0" parTransId="{3D91A36A-3873-4F9F-8A7D-4FBE8AC9A886}" sibTransId="{E0FCC67F-0E71-441E-B041-63F110184857}"/>
    <dgm:cxn modelId="{B2E5F284-D238-41D0-A642-B043DD70450A}" type="presOf" srcId="{9A686C66-800D-46D8-BA7B-D63AF12DE440}" destId="{2748981C-C189-49BF-97F8-7853C1CEA10D}" srcOrd="0" destOrd="0" presId="urn:microsoft.com/office/officeart/2008/layout/LinedList"/>
    <dgm:cxn modelId="{FAFADA9A-A819-49AF-A7A4-7D62BA6EA2ED}" srcId="{94184597-0C02-43E0-8D20-3C8EF4DA036F}" destId="{F1EBAC41-0CAC-49F1-9C52-651D3A625E2D}" srcOrd="2" destOrd="0" parTransId="{DC74D328-E269-4E57-9924-9E70662DF995}" sibTransId="{73254070-9F41-4AA4-9720-6063A8FC785D}"/>
    <dgm:cxn modelId="{F30B70A0-B262-4D54-AA25-891E53550E8B}" type="presOf" srcId="{E739E553-5081-4336-A994-D55441D85CA8}" destId="{8E646815-78E4-41EB-BD20-C348652E6BB7}" srcOrd="0" destOrd="0" presId="urn:microsoft.com/office/officeart/2008/layout/LinedList"/>
    <dgm:cxn modelId="{371DCBFF-8AFC-46BA-86C4-FA02E9A8116E}" type="presOf" srcId="{F1EBAC41-0CAC-49F1-9C52-651D3A625E2D}" destId="{E1A731CE-170C-46C7-BB13-8384E9BFB3E9}" srcOrd="0" destOrd="0" presId="urn:microsoft.com/office/officeart/2008/layout/LinedList"/>
    <dgm:cxn modelId="{B6C6D7FF-42BC-4162-BCCD-77B2DADAA7A3}" type="presOf" srcId="{9E087348-FBF1-4287-AD99-8883D09B9DC4}" destId="{D118815E-88C6-443E-8EC3-E0E1AF2FA980}" srcOrd="0" destOrd="0" presId="urn:microsoft.com/office/officeart/2008/layout/LinedList"/>
    <dgm:cxn modelId="{715328CB-A622-420E-8244-48B9CE8ECE8A}" type="presParOf" srcId="{E109C404-AA86-435C-B1F7-6729B45E7CB2}" destId="{6464EDB4-AC8B-4CDC-B371-B652BC3BC5D0}" srcOrd="0" destOrd="0" presId="urn:microsoft.com/office/officeart/2008/layout/LinedList"/>
    <dgm:cxn modelId="{8A322B77-E73F-49BF-A45E-1659784714F5}" type="presParOf" srcId="{E109C404-AA86-435C-B1F7-6729B45E7CB2}" destId="{F41A067B-42F3-4603-AB16-F909D45081AF}" srcOrd="1" destOrd="0" presId="urn:microsoft.com/office/officeart/2008/layout/LinedList"/>
    <dgm:cxn modelId="{A22F4DB0-10A7-436D-9E64-65ABDBB45DC6}" type="presParOf" srcId="{F41A067B-42F3-4603-AB16-F909D45081AF}" destId="{E96F97B9-4AE8-41E9-BCC6-B85BA6D2149C}" srcOrd="0" destOrd="0" presId="urn:microsoft.com/office/officeart/2008/layout/LinedList"/>
    <dgm:cxn modelId="{9D605404-C179-40D1-94AE-C4D337ABABE5}" type="presParOf" srcId="{F41A067B-42F3-4603-AB16-F909D45081AF}" destId="{D45D472E-D139-41E4-9602-DB4B406D228D}" srcOrd="1" destOrd="0" presId="urn:microsoft.com/office/officeart/2008/layout/LinedList"/>
    <dgm:cxn modelId="{0D8DB49B-70BA-4B77-B077-BCAF848FE9E1}" type="presParOf" srcId="{E109C404-AA86-435C-B1F7-6729B45E7CB2}" destId="{09A6A859-D1AE-429F-AC93-7BC4842D6929}" srcOrd="2" destOrd="0" presId="urn:microsoft.com/office/officeart/2008/layout/LinedList"/>
    <dgm:cxn modelId="{4444C1A2-ECBB-44D8-8B9D-644640FE3A4D}" type="presParOf" srcId="{E109C404-AA86-435C-B1F7-6729B45E7CB2}" destId="{8ECB73FF-16B1-4BDA-84E9-1CBBCC25412C}" srcOrd="3" destOrd="0" presId="urn:microsoft.com/office/officeart/2008/layout/LinedList"/>
    <dgm:cxn modelId="{195FDF49-CF29-48ED-86F3-4C29FBF9D301}" type="presParOf" srcId="{8ECB73FF-16B1-4BDA-84E9-1CBBCC25412C}" destId="{D118815E-88C6-443E-8EC3-E0E1AF2FA980}" srcOrd="0" destOrd="0" presId="urn:microsoft.com/office/officeart/2008/layout/LinedList"/>
    <dgm:cxn modelId="{6C781484-5715-4F9E-B388-FF7CF4B91C64}" type="presParOf" srcId="{8ECB73FF-16B1-4BDA-84E9-1CBBCC25412C}" destId="{2B4DD013-9178-45E2-9C8C-5A7543388F0C}" srcOrd="1" destOrd="0" presId="urn:microsoft.com/office/officeart/2008/layout/LinedList"/>
    <dgm:cxn modelId="{D1FD7FCB-F1CB-43D1-9222-A41E9B14FF7D}" type="presParOf" srcId="{E109C404-AA86-435C-B1F7-6729B45E7CB2}" destId="{BCECD669-F0C5-401D-AB96-3E898303B005}" srcOrd="4" destOrd="0" presId="urn:microsoft.com/office/officeart/2008/layout/LinedList"/>
    <dgm:cxn modelId="{93939296-524F-4061-B181-F167F469D410}" type="presParOf" srcId="{E109C404-AA86-435C-B1F7-6729B45E7CB2}" destId="{73038F77-C3BA-4F4E-9E77-01E401FC3C21}" srcOrd="5" destOrd="0" presId="urn:microsoft.com/office/officeart/2008/layout/LinedList"/>
    <dgm:cxn modelId="{2C56D48F-5EB4-41BD-8031-C4D1615FD23D}" type="presParOf" srcId="{73038F77-C3BA-4F4E-9E77-01E401FC3C21}" destId="{E1A731CE-170C-46C7-BB13-8384E9BFB3E9}" srcOrd="0" destOrd="0" presId="urn:microsoft.com/office/officeart/2008/layout/LinedList"/>
    <dgm:cxn modelId="{FACBEECF-BEFE-47A9-9AB5-379B9EC920E9}" type="presParOf" srcId="{73038F77-C3BA-4F4E-9E77-01E401FC3C21}" destId="{213E8C70-B2D3-42E6-82A5-3538579A3508}" srcOrd="1" destOrd="0" presId="urn:microsoft.com/office/officeart/2008/layout/LinedList"/>
    <dgm:cxn modelId="{F61A8837-F0D4-471A-B6D8-74DDCB1A786C}" type="presParOf" srcId="{E109C404-AA86-435C-B1F7-6729B45E7CB2}" destId="{2FE4D548-A57E-4B13-8E78-AF3DDD9FC4E2}" srcOrd="6" destOrd="0" presId="urn:microsoft.com/office/officeart/2008/layout/LinedList"/>
    <dgm:cxn modelId="{D6570180-72E3-4629-BD79-3B0972D2B59A}" type="presParOf" srcId="{E109C404-AA86-435C-B1F7-6729B45E7CB2}" destId="{78415F25-667C-49D1-AD84-72FAF9E1ADED}" srcOrd="7" destOrd="0" presId="urn:microsoft.com/office/officeart/2008/layout/LinedList"/>
    <dgm:cxn modelId="{55CD6DC5-E0C6-4174-9CAD-EDE270D5BAA7}" type="presParOf" srcId="{78415F25-667C-49D1-AD84-72FAF9E1ADED}" destId="{8E646815-78E4-41EB-BD20-C348652E6BB7}" srcOrd="0" destOrd="0" presId="urn:microsoft.com/office/officeart/2008/layout/LinedList"/>
    <dgm:cxn modelId="{34A3B791-760D-420C-9BD0-B337C5F7DC2F}" type="presParOf" srcId="{78415F25-667C-49D1-AD84-72FAF9E1ADED}" destId="{9BC70D8E-0E3F-45D8-839E-0BADB4FFC056}" srcOrd="1" destOrd="0" presId="urn:microsoft.com/office/officeart/2008/layout/LinedList"/>
    <dgm:cxn modelId="{F69D78D3-73DD-4DF2-88C0-EBC60355760D}" type="presParOf" srcId="{E109C404-AA86-435C-B1F7-6729B45E7CB2}" destId="{A3D3D66B-CA04-4B0C-B736-8B9285D644E1}" srcOrd="8" destOrd="0" presId="urn:microsoft.com/office/officeart/2008/layout/LinedList"/>
    <dgm:cxn modelId="{934C3CA3-D0F6-4560-8FE0-C63857D8A190}" type="presParOf" srcId="{E109C404-AA86-435C-B1F7-6729B45E7CB2}" destId="{3D25ED43-7114-4EA3-BD87-8DB074A502DD}" srcOrd="9" destOrd="0" presId="urn:microsoft.com/office/officeart/2008/layout/LinedList"/>
    <dgm:cxn modelId="{81642D43-A2D8-4A00-8FE5-62E40626E022}" type="presParOf" srcId="{3D25ED43-7114-4EA3-BD87-8DB074A502DD}" destId="{2748981C-C189-49BF-97F8-7853C1CEA10D}" srcOrd="0" destOrd="0" presId="urn:microsoft.com/office/officeart/2008/layout/LinedList"/>
    <dgm:cxn modelId="{00F8E3B0-2AB9-4F16-A5CE-A204ACAAD78A}" type="presParOf" srcId="{3D25ED43-7114-4EA3-BD87-8DB074A502DD}" destId="{1F51CCDF-684C-44D1-B07A-6AB06FC2195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4EDB4-AC8B-4CDC-B371-B652BC3BC5D0}">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6F97B9-4AE8-41E9-BCC6-B85BA6D2149C}">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A child’s achievements and progress are continually assessed throughout the year.  </a:t>
          </a:r>
          <a:endParaRPr lang="en-US" sz="1900" kern="1200" dirty="0">
            <a:latin typeface="Comic Sans MS" panose="030F0702030302020204" pitchFamily="66" charset="0"/>
          </a:endParaRPr>
        </a:p>
      </dsp:txBody>
      <dsp:txXfrm>
        <a:off x="0" y="675"/>
        <a:ext cx="6900512" cy="1106957"/>
      </dsp:txXfrm>
    </dsp:sp>
    <dsp:sp modelId="{09A6A859-D1AE-429F-AC93-7BC4842D6929}">
      <dsp:nvSpPr>
        <dsp:cNvPr id="0" name=""/>
        <dsp:cNvSpPr/>
      </dsp:nvSpPr>
      <dsp:spPr>
        <a:xfrm>
          <a:off x="0" y="1107633"/>
          <a:ext cx="6900512" cy="0"/>
        </a:xfrm>
        <a:prstGeom prst="line">
          <a:avLst/>
        </a:prstGeom>
        <a:solidFill>
          <a:schemeClr val="accent2">
            <a:hueOff val="-209531"/>
            <a:satOff val="-2415"/>
            <a:lumOff val="540"/>
            <a:alphaOff val="0"/>
          </a:schemeClr>
        </a:solidFill>
        <a:ln w="12700" cap="flat" cmpd="sng" algn="ctr">
          <a:solidFill>
            <a:schemeClr val="accent2">
              <a:hueOff val="-209531"/>
              <a:satOff val="-2415"/>
              <a:lumOff val="54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8815E-88C6-443E-8EC3-E0E1AF2FA980}">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Their progress is tracked and children who are not making expected progress are identified. </a:t>
          </a:r>
          <a:endParaRPr lang="en-US" sz="1900" kern="1200" dirty="0">
            <a:latin typeface="Comic Sans MS" panose="030F0702030302020204" pitchFamily="66" charset="0"/>
          </a:endParaRPr>
        </a:p>
      </dsp:txBody>
      <dsp:txXfrm>
        <a:off x="0" y="1107633"/>
        <a:ext cx="6900512" cy="1106957"/>
      </dsp:txXfrm>
    </dsp:sp>
    <dsp:sp modelId="{BCECD669-F0C5-401D-AB96-3E898303B005}">
      <dsp:nvSpPr>
        <dsp:cNvPr id="0" name=""/>
        <dsp:cNvSpPr/>
      </dsp:nvSpPr>
      <dsp:spPr>
        <a:xfrm>
          <a:off x="0" y="2214591"/>
          <a:ext cx="6900512" cy="0"/>
        </a:xfrm>
        <a:prstGeom prst="line">
          <a:avLst/>
        </a:prstGeom>
        <a:solidFill>
          <a:schemeClr val="accent2">
            <a:hueOff val="-419062"/>
            <a:satOff val="-4829"/>
            <a:lumOff val="1079"/>
            <a:alphaOff val="0"/>
          </a:schemeClr>
        </a:solidFill>
        <a:ln w="12700" cap="flat" cmpd="sng" algn="ctr">
          <a:solidFill>
            <a:schemeClr val="accent2">
              <a:hueOff val="-419062"/>
              <a:satOff val="-4829"/>
              <a:lumOff val="1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A731CE-170C-46C7-BB13-8384E9BFB3E9}">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Pupil Progress meetings are held three times a year between the class teacher(s), </a:t>
          </a:r>
          <a:r>
            <a:rPr lang="en-GB" sz="1900" b="1" kern="1200" dirty="0" err="1">
              <a:latin typeface="Comic Sans MS" panose="030F0702030302020204" pitchFamily="66" charset="0"/>
            </a:rPr>
            <a:t>SENDCo</a:t>
          </a:r>
          <a:r>
            <a:rPr lang="en-GB" sz="1900" b="1" kern="1200" dirty="0">
              <a:latin typeface="Comic Sans MS" panose="030F0702030302020204" pitchFamily="66" charset="0"/>
            </a:rPr>
            <a:t> (Special Educational Needs Coordinator) and the Head Teacher</a:t>
          </a:r>
          <a:endParaRPr lang="en-US" sz="1900" kern="1200" dirty="0">
            <a:latin typeface="Comic Sans MS" panose="030F0702030302020204" pitchFamily="66" charset="0"/>
          </a:endParaRPr>
        </a:p>
      </dsp:txBody>
      <dsp:txXfrm>
        <a:off x="0" y="2214591"/>
        <a:ext cx="6900512" cy="1106957"/>
      </dsp:txXfrm>
    </dsp:sp>
    <dsp:sp modelId="{2FE4D548-A57E-4B13-8E78-AF3DDD9FC4E2}">
      <dsp:nvSpPr>
        <dsp:cNvPr id="0" name=""/>
        <dsp:cNvSpPr/>
      </dsp:nvSpPr>
      <dsp:spPr>
        <a:xfrm>
          <a:off x="0" y="3321549"/>
          <a:ext cx="6900512" cy="0"/>
        </a:xfrm>
        <a:prstGeom prst="line">
          <a:avLst/>
        </a:prstGeom>
        <a:solidFill>
          <a:schemeClr val="accent2">
            <a:hueOff val="-628592"/>
            <a:satOff val="-7244"/>
            <a:lumOff val="1619"/>
            <a:alphaOff val="0"/>
          </a:schemeClr>
        </a:solidFill>
        <a:ln w="12700" cap="flat" cmpd="sng" algn="ctr">
          <a:solidFill>
            <a:schemeClr val="accent2">
              <a:hueOff val="-628592"/>
              <a:satOff val="-7244"/>
              <a:lumOff val="16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46815-78E4-41EB-BD20-C348652E6BB7}">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The class teacher can use these meetings to raise concerns about a child’s progress and plan further action.</a:t>
          </a:r>
          <a:endParaRPr lang="en-US" sz="1900" kern="1200" dirty="0">
            <a:latin typeface="Comic Sans MS" panose="030F0702030302020204" pitchFamily="66" charset="0"/>
          </a:endParaRPr>
        </a:p>
      </dsp:txBody>
      <dsp:txXfrm>
        <a:off x="0" y="3321549"/>
        <a:ext cx="6900512" cy="1106957"/>
      </dsp:txXfrm>
    </dsp:sp>
    <dsp:sp modelId="{A3D3D66B-CA04-4B0C-B736-8B9285D644E1}">
      <dsp:nvSpPr>
        <dsp:cNvPr id="0" name=""/>
        <dsp:cNvSpPr/>
      </dsp:nvSpPr>
      <dsp:spPr>
        <a:xfrm>
          <a:off x="0" y="4428507"/>
          <a:ext cx="6900512" cy="0"/>
        </a:xfrm>
        <a:prstGeom prst="line">
          <a:avLst/>
        </a:prstGeom>
        <a:solidFill>
          <a:schemeClr val="accent2">
            <a:hueOff val="-838123"/>
            <a:satOff val="-9658"/>
            <a:lumOff val="2159"/>
            <a:alphaOff val="0"/>
          </a:schemeClr>
        </a:solidFill>
        <a:ln w="12700" cap="flat" cmpd="sng" algn="ctr">
          <a:solidFill>
            <a:schemeClr val="accent2">
              <a:hueOff val="-838123"/>
              <a:satOff val="-9658"/>
              <a:lumOff val="21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48981C-C189-49BF-97F8-7853C1CEA10D}">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1" kern="1200" dirty="0">
              <a:latin typeface="Comic Sans MS" panose="030F0702030302020204" pitchFamily="66" charset="0"/>
            </a:rPr>
            <a:t>Outside of these meetings, teachers can record their concerns on CPOMS which is monitored by the school SENDCo</a:t>
          </a:r>
          <a:endParaRPr lang="en-US" sz="1900" kern="1200" dirty="0">
            <a:latin typeface="Comic Sans MS" panose="030F0702030302020204" pitchFamily="66" charset="0"/>
          </a:endParaRPr>
        </a:p>
      </dsp:txBody>
      <dsp:txXfrm>
        <a:off x="0" y="4428507"/>
        <a:ext cx="6900512" cy="110695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8/19/2026</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08109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18454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91412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52065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24502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5161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889768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8414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5304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858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8/19/2026</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60836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8/19/2026</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44301862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mailto:admin@afa.westst.org.uk"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plymouthonlinedirectory.com/plymouthlocaloffer/ehcp"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austinfarmacademy.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www.gov.uk/government/publications/send-guide-for-parents-and-carers" TargetMode="External"/><Relationship Id="rId7" Type="http://schemas.openxmlformats.org/officeDocument/2006/relationships/hyperlink" Target="https://www.livewellsouthwest.co.uk/childrens-services/speech-and-language" TargetMode="External"/><Relationship Id="rId2" Type="http://schemas.openxmlformats.org/officeDocument/2006/relationships/hyperlink" Target="http://www.plymouthias.org.uk/" TargetMode="External"/><Relationship Id="rId1" Type="http://schemas.openxmlformats.org/officeDocument/2006/relationships/slideLayout" Target="../slideLayouts/slideLayout2.xml"/><Relationship Id="rId6" Type="http://schemas.openxmlformats.org/officeDocument/2006/relationships/hyperlink" Target="https://www.youngminds.org.uk/parent/parents-a-z-mental-health-guide/adhd/" TargetMode="External"/><Relationship Id="rId5" Type="http://schemas.openxmlformats.org/officeDocument/2006/relationships/hyperlink" Target="https://www.autism.org.uk/" TargetMode="External"/><Relationship Id="rId4" Type="http://schemas.openxmlformats.org/officeDocument/2006/relationships/hyperlink" Target="https://www.bdadyslexia.org.uk/advice/children/is-my-child-dyslexic/signs-of-dyslexia-primary-age" TargetMode="External"/><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hyperlink" Target="https://www.plymouthonlinedirectory.com/article/182/SEND-Local-Offer"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 name="Rectangle 9">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51">
            <a:extLst>
              <a:ext uri="{FF2B5EF4-FFF2-40B4-BE49-F238E27FC236}">
                <a16:creationId xmlns:a16="http://schemas.microsoft.com/office/drawing/2014/main" id="{5E0D0E5A-6E97-46A9-AF74-EAEA1E044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19417" y="6756322"/>
            <a:ext cx="5657849" cy="101678"/>
          </a:xfrm>
          <a:custGeom>
            <a:avLst/>
            <a:gdLst>
              <a:gd name="connsiteX0" fmla="*/ 0 w 2374107"/>
              <a:gd name="connsiteY0" fmla="*/ 0 h 45719"/>
              <a:gd name="connsiteX1" fmla="*/ 2374107 w 2374107"/>
              <a:gd name="connsiteY1" fmla="*/ 0 h 45719"/>
              <a:gd name="connsiteX2" fmla="*/ 2374107 w 2374107"/>
              <a:gd name="connsiteY2" fmla="*/ 45719 h 45719"/>
              <a:gd name="connsiteX3" fmla="*/ 0 w 2374107"/>
              <a:gd name="connsiteY3" fmla="*/ 45719 h 45719"/>
              <a:gd name="connsiteX4" fmla="*/ 0 w 2374107"/>
              <a:gd name="connsiteY4" fmla="*/ 0 h 45719"/>
              <a:gd name="connsiteX0" fmla="*/ 0 w 2430067"/>
              <a:gd name="connsiteY0" fmla="*/ 0 h 64769"/>
              <a:gd name="connsiteX1" fmla="*/ 2430067 w 2430067"/>
              <a:gd name="connsiteY1" fmla="*/ 19050 h 64769"/>
              <a:gd name="connsiteX2" fmla="*/ 2430067 w 2430067"/>
              <a:gd name="connsiteY2" fmla="*/ 64769 h 64769"/>
              <a:gd name="connsiteX3" fmla="*/ 55960 w 2430067"/>
              <a:gd name="connsiteY3" fmla="*/ 64769 h 64769"/>
              <a:gd name="connsiteX4" fmla="*/ 0 w 2430067"/>
              <a:gd name="connsiteY4" fmla="*/ 0 h 64769"/>
              <a:gd name="connsiteX0" fmla="*/ 0 w 2431088"/>
              <a:gd name="connsiteY0" fmla="*/ 0 h 94534"/>
              <a:gd name="connsiteX1" fmla="*/ 2431088 w 2431088"/>
              <a:gd name="connsiteY1" fmla="*/ 48815 h 94534"/>
              <a:gd name="connsiteX2" fmla="*/ 2431088 w 2431088"/>
              <a:gd name="connsiteY2" fmla="*/ 94534 h 94534"/>
              <a:gd name="connsiteX3" fmla="*/ 56981 w 2431088"/>
              <a:gd name="connsiteY3" fmla="*/ 94534 h 94534"/>
              <a:gd name="connsiteX4" fmla="*/ 0 w 2431088"/>
              <a:gd name="connsiteY4" fmla="*/ 0 h 94534"/>
              <a:gd name="connsiteX0" fmla="*/ 0 w 2425473"/>
              <a:gd name="connsiteY0" fmla="*/ 0 h 101678"/>
              <a:gd name="connsiteX1" fmla="*/ 2425473 w 2425473"/>
              <a:gd name="connsiteY1" fmla="*/ 55959 h 101678"/>
              <a:gd name="connsiteX2" fmla="*/ 2425473 w 2425473"/>
              <a:gd name="connsiteY2" fmla="*/ 101678 h 101678"/>
              <a:gd name="connsiteX3" fmla="*/ 51366 w 2425473"/>
              <a:gd name="connsiteY3" fmla="*/ 101678 h 101678"/>
              <a:gd name="connsiteX4" fmla="*/ 0 w 2425473"/>
              <a:gd name="connsiteY4" fmla="*/ 0 h 101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473" h="101678">
                <a:moveTo>
                  <a:pt x="0" y="0"/>
                </a:moveTo>
                <a:lnTo>
                  <a:pt x="2425473" y="55959"/>
                </a:lnTo>
                <a:lnTo>
                  <a:pt x="2425473" y="101678"/>
                </a:lnTo>
                <a:lnTo>
                  <a:pt x="51366" y="10167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52">
            <a:extLst>
              <a:ext uri="{FF2B5EF4-FFF2-40B4-BE49-F238E27FC236}">
                <a16:creationId xmlns:a16="http://schemas.microsoft.com/office/drawing/2014/main" id="{E197A7FD-CD8D-4609-AE35-64C89063E3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8697" y="6809135"/>
            <a:ext cx="160496" cy="48864"/>
          </a:xfrm>
          <a:custGeom>
            <a:avLst/>
            <a:gdLst>
              <a:gd name="connsiteX0" fmla="*/ 0 w 91440"/>
              <a:gd name="connsiteY0" fmla="*/ 0 h 27432"/>
              <a:gd name="connsiteX1" fmla="*/ 91440 w 91440"/>
              <a:gd name="connsiteY1" fmla="*/ 0 h 27432"/>
              <a:gd name="connsiteX2" fmla="*/ 91440 w 91440"/>
              <a:gd name="connsiteY2" fmla="*/ 27432 h 27432"/>
              <a:gd name="connsiteX3" fmla="*/ 0 w 91440"/>
              <a:gd name="connsiteY3" fmla="*/ 27432 h 27432"/>
              <a:gd name="connsiteX4" fmla="*/ 0 w 91440"/>
              <a:gd name="connsiteY4" fmla="*/ 0 h 27432"/>
              <a:gd name="connsiteX0" fmla="*/ 0 w 128350"/>
              <a:gd name="connsiteY0" fmla="*/ 0 h 36957"/>
              <a:gd name="connsiteX1" fmla="*/ 128350 w 128350"/>
              <a:gd name="connsiteY1" fmla="*/ 9525 h 36957"/>
              <a:gd name="connsiteX2" fmla="*/ 128350 w 128350"/>
              <a:gd name="connsiteY2" fmla="*/ 36957 h 36957"/>
              <a:gd name="connsiteX3" fmla="*/ 36910 w 128350"/>
              <a:gd name="connsiteY3" fmla="*/ 36957 h 36957"/>
              <a:gd name="connsiteX4" fmla="*/ 0 w 128350"/>
              <a:gd name="connsiteY4" fmla="*/ 0 h 36957"/>
              <a:gd name="connsiteX0" fmla="*/ 0 w 128350"/>
              <a:gd name="connsiteY0" fmla="*/ 0 h 36957"/>
              <a:gd name="connsiteX1" fmla="*/ 83106 w 128350"/>
              <a:gd name="connsiteY1" fmla="*/ 11906 h 36957"/>
              <a:gd name="connsiteX2" fmla="*/ 128350 w 128350"/>
              <a:gd name="connsiteY2" fmla="*/ 36957 h 36957"/>
              <a:gd name="connsiteX3" fmla="*/ 36910 w 128350"/>
              <a:gd name="connsiteY3" fmla="*/ 36957 h 36957"/>
              <a:gd name="connsiteX4" fmla="*/ 0 w 128350"/>
              <a:gd name="connsiteY4" fmla="*/ 0 h 36957"/>
              <a:gd name="connsiteX0" fmla="*/ 0 w 162878"/>
              <a:gd name="connsiteY0" fmla="*/ 0 h 44101"/>
              <a:gd name="connsiteX1" fmla="*/ 117634 w 162878"/>
              <a:gd name="connsiteY1" fmla="*/ 19050 h 44101"/>
              <a:gd name="connsiteX2" fmla="*/ 162878 w 162878"/>
              <a:gd name="connsiteY2" fmla="*/ 44101 h 44101"/>
              <a:gd name="connsiteX3" fmla="*/ 71438 w 162878"/>
              <a:gd name="connsiteY3" fmla="*/ 44101 h 44101"/>
              <a:gd name="connsiteX4" fmla="*/ 0 w 162878"/>
              <a:gd name="connsiteY4" fmla="*/ 0 h 44101"/>
              <a:gd name="connsiteX0" fmla="*/ 0 w 160496"/>
              <a:gd name="connsiteY0" fmla="*/ 0 h 48864"/>
              <a:gd name="connsiteX1" fmla="*/ 115252 w 160496"/>
              <a:gd name="connsiteY1" fmla="*/ 23813 h 48864"/>
              <a:gd name="connsiteX2" fmla="*/ 160496 w 160496"/>
              <a:gd name="connsiteY2" fmla="*/ 48864 h 48864"/>
              <a:gd name="connsiteX3" fmla="*/ 69056 w 160496"/>
              <a:gd name="connsiteY3" fmla="*/ 48864 h 48864"/>
              <a:gd name="connsiteX4" fmla="*/ 0 w 160496"/>
              <a:gd name="connsiteY4" fmla="*/ 0 h 48864"/>
              <a:gd name="connsiteX0" fmla="*/ 0 w 160496"/>
              <a:gd name="connsiteY0" fmla="*/ 0 h 48864"/>
              <a:gd name="connsiteX1" fmla="*/ 115252 w 160496"/>
              <a:gd name="connsiteY1" fmla="*/ 23813 h 48864"/>
              <a:gd name="connsiteX2" fmla="*/ 160496 w 160496"/>
              <a:gd name="connsiteY2" fmla="*/ 48864 h 48864"/>
              <a:gd name="connsiteX3" fmla="*/ 61912 w 160496"/>
              <a:gd name="connsiteY3" fmla="*/ 48864 h 48864"/>
              <a:gd name="connsiteX4" fmla="*/ 0 w 160496"/>
              <a:gd name="connsiteY4" fmla="*/ 0 h 488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496" h="48864">
                <a:moveTo>
                  <a:pt x="0" y="0"/>
                </a:moveTo>
                <a:lnTo>
                  <a:pt x="115252" y="23813"/>
                </a:lnTo>
                <a:lnTo>
                  <a:pt x="160496" y="48864"/>
                </a:lnTo>
                <a:lnTo>
                  <a:pt x="61912" y="48864"/>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8417"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1"/>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2D4E450-0782-4BBD-A12D-0D042EEC6AA6}"/>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8100" dirty="0">
                <a:solidFill>
                  <a:srgbClr val="FFFFFF"/>
                </a:solidFill>
                <a:latin typeface="Comic Sans MS" panose="030F0702030302020204" pitchFamily="66" charset="0"/>
              </a:rPr>
              <a:t>Austin Farm Academy</a:t>
            </a:r>
          </a:p>
        </p:txBody>
      </p:sp>
      <p:sp>
        <p:nvSpPr>
          <p:cNvPr id="3" name="Content Placeholder 2">
            <a:extLst>
              <a:ext uri="{FF2B5EF4-FFF2-40B4-BE49-F238E27FC236}">
                <a16:creationId xmlns:a16="http://schemas.microsoft.com/office/drawing/2014/main" id="{C1C76F22-7F7F-4B14-A41D-65C594D01FD1}"/>
              </a:ext>
            </a:extLst>
          </p:cNvPr>
          <p:cNvSpPr>
            <a:spLocks noGrp="1"/>
          </p:cNvSpPr>
          <p:nvPr>
            <p:ph idx="1"/>
          </p:nvPr>
        </p:nvSpPr>
        <p:spPr>
          <a:xfrm>
            <a:off x="2634916" y="4533813"/>
            <a:ext cx="6930189" cy="938463"/>
          </a:xfrm>
        </p:spPr>
        <p:txBody>
          <a:bodyPr vert="horz" lIns="91440" tIns="45720" rIns="91440" bIns="45720" rtlCol="0">
            <a:normAutofit fontScale="77500" lnSpcReduction="20000"/>
          </a:bodyPr>
          <a:lstStyle/>
          <a:p>
            <a:pPr marL="0" indent="0" algn="ctr">
              <a:buNone/>
            </a:pPr>
            <a:r>
              <a:rPr lang="en-US" sz="3200" dirty="0">
                <a:solidFill>
                  <a:srgbClr val="FFFFFF"/>
                </a:solidFill>
                <a:latin typeface="Comic Sans MS" panose="030F0702030302020204" pitchFamily="66" charset="0"/>
              </a:rPr>
              <a:t>School Information Report</a:t>
            </a:r>
          </a:p>
          <a:p>
            <a:pPr marL="0" indent="0" algn="ctr">
              <a:buNone/>
            </a:pPr>
            <a:r>
              <a:rPr lang="en-US" sz="3200" dirty="0">
                <a:solidFill>
                  <a:srgbClr val="FFFFFF"/>
                </a:solidFill>
                <a:latin typeface="Comic Sans MS" panose="030F0702030302020204" pitchFamily="66" charset="0"/>
              </a:rPr>
              <a:t>Reviewed September 2026</a:t>
            </a:r>
          </a:p>
        </p:txBody>
      </p:sp>
      <p:sp>
        <p:nvSpPr>
          <p:cNvPr id="18" name="Rectangle 6">
            <a:extLst>
              <a:ext uri="{FF2B5EF4-FFF2-40B4-BE49-F238E27FC236}">
                <a16:creationId xmlns:a16="http://schemas.microsoft.com/office/drawing/2014/main" id="{C0B64B74-19BE-47D9-8BB8-7081BF0E0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13338"/>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3" descr="Austin Farm Academy">
            <a:extLst>
              <a:ext uri="{FF2B5EF4-FFF2-40B4-BE49-F238E27FC236}">
                <a16:creationId xmlns:a16="http://schemas.microsoft.com/office/drawing/2014/main" id="{66C493BB-E1DD-40A6-9C96-94045A135F74}"/>
              </a:ext>
            </a:extLst>
          </p:cNvPr>
          <p:cNvPicPr>
            <a:picLocks/>
          </p:cNvPicPr>
          <p:nvPr/>
        </p:nvPicPr>
        <p:blipFill>
          <a:blip r:embed="rId2">
            <a:extLst>
              <a:ext uri="{28A0092B-C50C-407E-A947-70E740481C1C}">
                <a14:useLocalDpi xmlns:a14="http://schemas.microsoft.com/office/drawing/2010/main" val="0"/>
              </a:ext>
            </a:extLst>
          </a:blip>
          <a:stretch>
            <a:fillRect/>
          </a:stretch>
        </p:blipFill>
        <p:spPr bwMode="auto">
          <a:xfrm>
            <a:off x="311547" y="238894"/>
            <a:ext cx="1393552" cy="1785747"/>
          </a:xfrm>
          <a:prstGeom prst="rect">
            <a:avLst/>
          </a:prstGeom>
          <a:noFill/>
        </p:spPr>
      </p:pic>
      <p:pic>
        <p:nvPicPr>
          <p:cNvPr id="13" name="Picture 12">
            <a:extLst>
              <a:ext uri="{FF2B5EF4-FFF2-40B4-BE49-F238E27FC236}">
                <a16:creationId xmlns:a16="http://schemas.microsoft.com/office/drawing/2014/main" id="{BEF853CE-0450-4C23-B5CE-EB2D126182CD}"/>
              </a:ext>
            </a:extLst>
          </p:cNvPr>
          <p:cNvPicPr/>
          <p:nvPr/>
        </p:nvPicPr>
        <p:blipFill>
          <a:blip r:embed="rId3"/>
          <a:stretch>
            <a:fillRect/>
          </a:stretch>
        </p:blipFill>
        <p:spPr>
          <a:xfrm>
            <a:off x="10672289" y="83497"/>
            <a:ext cx="1393552" cy="1334528"/>
          </a:xfrm>
          <a:prstGeom prst="rect">
            <a:avLst/>
          </a:prstGeom>
        </p:spPr>
      </p:pic>
    </p:spTree>
    <p:extLst>
      <p:ext uri="{BB962C8B-B14F-4D97-AF65-F5344CB8AC3E}">
        <p14:creationId xmlns:p14="http://schemas.microsoft.com/office/powerpoint/2010/main" val="2773475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46F6A7-0B48-49A7-8E23-3C1F09939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y content container">
            <a:extLst>
              <a:ext uri="{FF2B5EF4-FFF2-40B4-BE49-F238E27FC236}">
                <a16:creationId xmlns:a16="http://schemas.microsoft.com/office/drawing/2014/main" id="{F53AD421-C5C8-4C52-9DD0-6A594F21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564" y="493776"/>
            <a:ext cx="11040872" cy="5722227"/>
          </a:xfrm>
          <a:custGeom>
            <a:avLst/>
            <a:gdLst>
              <a:gd name="csX0" fmla="*/ 0 w 11040872"/>
              <a:gd name="csY0" fmla="*/ 594482 h 5722227"/>
              <a:gd name="csX1" fmla="*/ 594482 w 11040872"/>
              <a:gd name="csY1" fmla="*/ 0 h 5722227"/>
              <a:gd name="csX2" fmla="*/ 1448314 w 11040872"/>
              <a:gd name="csY2" fmla="*/ 0 h 5722227"/>
              <a:gd name="csX3" fmla="*/ 1908070 w 11040872"/>
              <a:gd name="csY3" fmla="*/ 0 h 5722227"/>
              <a:gd name="csX4" fmla="*/ 2564864 w 11040872"/>
              <a:gd name="csY4" fmla="*/ 0 h 5722227"/>
              <a:gd name="csX5" fmla="*/ 3320177 w 11040872"/>
              <a:gd name="csY5" fmla="*/ 0 h 5722227"/>
              <a:gd name="csX6" fmla="*/ 4174009 w 11040872"/>
              <a:gd name="csY6" fmla="*/ 0 h 5722227"/>
              <a:gd name="csX7" fmla="*/ 4929322 w 11040872"/>
              <a:gd name="csY7" fmla="*/ 0 h 5722227"/>
              <a:gd name="csX8" fmla="*/ 5783154 w 11040872"/>
              <a:gd name="csY8" fmla="*/ 0 h 5722227"/>
              <a:gd name="csX9" fmla="*/ 6538466 w 11040872"/>
              <a:gd name="csY9" fmla="*/ 0 h 5722227"/>
              <a:gd name="csX10" fmla="*/ 6998222 w 11040872"/>
              <a:gd name="csY10" fmla="*/ 0 h 5722227"/>
              <a:gd name="csX11" fmla="*/ 7753535 w 11040872"/>
              <a:gd name="csY11" fmla="*/ 0 h 5722227"/>
              <a:gd name="csX12" fmla="*/ 8311810 w 11040872"/>
              <a:gd name="csY12" fmla="*/ 0 h 5722227"/>
              <a:gd name="csX13" fmla="*/ 8771566 w 11040872"/>
              <a:gd name="csY13" fmla="*/ 0 h 5722227"/>
              <a:gd name="csX14" fmla="*/ 9132802 w 11040872"/>
              <a:gd name="csY14" fmla="*/ 0 h 5722227"/>
              <a:gd name="csX15" fmla="*/ 9592558 w 11040872"/>
              <a:gd name="csY15" fmla="*/ 0 h 5722227"/>
              <a:gd name="csX16" fmla="*/ 10446390 w 11040872"/>
              <a:gd name="csY16" fmla="*/ 0 h 5722227"/>
              <a:gd name="csX17" fmla="*/ 11040872 w 11040872"/>
              <a:gd name="csY17" fmla="*/ 594482 h 5722227"/>
              <a:gd name="csX18" fmla="*/ 11040872 w 11040872"/>
              <a:gd name="csY18" fmla="*/ 1332756 h 5722227"/>
              <a:gd name="csX19" fmla="*/ 11040872 w 11040872"/>
              <a:gd name="csY19" fmla="*/ 2071031 h 5722227"/>
              <a:gd name="csX20" fmla="*/ 11040872 w 11040872"/>
              <a:gd name="csY20" fmla="*/ 2627974 h 5722227"/>
              <a:gd name="csX21" fmla="*/ 11040872 w 11040872"/>
              <a:gd name="csY21" fmla="*/ 3366249 h 5722227"/>
              <a:gd name="csX22" fmla="*/ 11040872 w 11040872"/>
              <a:gd name="csY22" fmla="*/ 3923192 h 5722227"/>
              <a:gd name="csX23" fmla="*/ 11040872 w 11040872"/>
              <a:gd name="csY23" fmla="*/ 5127745 h 5722227"/>
              <a:gd name="csX24" fmla="*/ 10446390 w 11040872"/>
              <a:gd name="csY24" fmla="*/ 5722227 h 5722227"/>
              <a:gd name="csX25" fmla="*/ 9986634 w 11040872"/>
              <a:gd name="csY25" fmla="*/ 5722227 h 5722227"/>
              <a:gd name="csX26" fmla="*/ 9132802 w 11040872"/>
              <a:gd name="csY26" fmla="*/ 5722227 h 5722227"/>
              <a:gd name="csX27" fmla="*/ 8771566 w 11040872"/>
              <a:gd name="csY27" fmla="*/ 5722227 h 5722227"/>
              <a:gd name="csX28" fmla="*/ 8114772 w 11040872"/>
              <a:gd name="csY28" fmla="*/ 5722227 h 5722227"/>
              <a:gd name="csX29" fmla="*/ 7556497 w 11040872"/>
              <a:gd name="csY29" fmla="*/ 5722227 h 5722227"/>
              <a:gd name="csX30" fmla="*/ 6998222 w 11040872"/>
              <a:gd name="csY30" fmla="*/ 5722227 h 5722227"/>
              <a:gd name="csX31" fmla="*/ 6439947 w 11040872"/>
              <a:gd name="csY31" fmla="*/ 5722227 h 5722227"/>
              <a:gd name="csX32" fmla="*/ 6078711 w 11040872"/>
              <a:gd name="csY32" fmla="*/ 5722227 h 5722227"/>
              <a:gd name="csX33" fmla="*/ 5224879 w 11040872"/>
              <a:gd name="csY33" fmla="*/ 5722227 h 5722227"/>
              <a:gd name="csX34" fmla="*/ 4371047 w 11040872"/>
              <a:gd name="csY34" fmla="*/ 5722227 h 5722227"/>
              <a:gd name="csX35" fmla="*/ 4009810 w 11040872"/>
              <a:gd name="csY35" fmla="*/ 5722227 h 5722227"/>
              <a:gd name="csX36" fmla="*/ 3550054 w 11040872"/>
              <a:gd name="csY36" fmla="*/ 5722227 h 5722227"/>
              <a:gd name="csX37" fmla="*/ 2893261 w 11040872"/>
              <a:gd name="csY37" fmla="*/ 5722227 h 5722227"/>
              <a:gd name="csX38" fmla="*/ 2137948 w 11040872"/>
              <a:gd name="csY38" fmla="*/ 5722227 h 5722227"/>
              <a:gd name="csX39" fmla="*/ 1579673 w 11040872"/>
              <a:gd name="csY39" fmla="*/ 5722227 h 5722227"/>
              <a:gd name="csX40" fmla="*/ 594482 w 11040872"/>
              <a:gd name="csY40" fmla="*/ 5722227 h 5722227"/>
              <a:gd name="csX41" fmla="*/ 0 w 11040872"/>
              <a:gd name="csY41" fmla="*/ 5127745 h 5722227"/>
              <a:gd name="csX42" fmla="*/ 0 w 11040872"/>
              <a:gd name="csY42" fmla="*/ 4389471 h 5722227"/>
              <a:gd name="csX43" fmla="*/ 0 w 11040872"/>
              <a:gd name="csY43" fmla="*/ 3787194 h 5722227"/>
              <a:gd name="csX44" fmla="*/ 0 w 11040872"/>
              <a:gd name="csY44" fmla="*/ 3139585 h 5722227"/>
              <a:gd name="csX45" fmla="*/ 0 w 11040872"/>
              <a:gd name="csY45" fmla="*/ 2582642 h 5722227"/>
              <a:gd name="csX46" fmla="*/ 0 w 11040872"/>
              <a:gd name="csY46" fmla="*/ 1844367 h 5722227"/>
              <a:gd name="csX47" fmla="*/ 0 w 11040872"/>
              <a:gd name="csY47" fmla="*/ 1332756 h 5722227"/>
              <a:gd name="csX48" fmla="*/ 0 w 11040872"/>
              <a:gd name="csY48" fmla="*/ 594482 h 572222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11040872" h="5722227" fill="none" extrusionOk="0">
                <a:moveTo>
                  <a:pt x="0" y="594482"/>
                </a:moveTo>
                <a:cubicBezTo>
                  <a:pt x="15746" y="210853"/>
                  <a:pt x="238566" y="-49047"/>
                  <a:pt x="594482" y="0"/>
                </a:cubicBezTo>
                <a:cubicBezTo>
                  <a:pt x="794518" y="-29056"/>
                  <a:pt x="1056835" y="31998"/>
                  <a:pt x="1448314" y="0"/>
                </a:cubicBezTo>
                <a:cubicBezTo>
                  <a:pt x="1839793" y="-31998"/>
                  <a:pt x="1717857" y="10568"/>
                  <a:pt x="1908070" y="0"/>
                </a:cubicBezTo>
                <a:cubicBezTo>
                  <a:pt x="2098283" y="-10568"/>
                  <a:pt x="2377757" y="-10377"/>
                  <a:pt x="2564864" y="0"/>
                </a:cubicBezTo>
                <a:cubicBezTo>
                  <a:pt x="2751971" y="10377"/>
                  <a:pt x="3048766" y="25570"/>
                  <a:pt x="3320177" y="0"/>
                </a:cubicBezTo>
                <a:cubicBezTo>
                  <a:pt x="3591588" y="-25570"/>
                  <a:pt x="3890997" y="-35762"/>
                  <a:pt x="4174009" y="0"/>
                </a:cubicBezTo>
                <a:cubicBezTo>
                  <a:pt x="4457021" y="35762"/>
                  <a:pt x="4687341" y="20239"/>
                  <a:pt x="4929322" y="0"/>
                </a:cubicBezTo>
                <a:cubicBezTo>
                  <a:pt x="5171303" y="-20239"/>
                  <a:pt x="5520807" y="-10743"/>
                  <a:pt x="5783154" y="0"/>
                </a:cubicBezTo>
                <a:cubicBezTo>
                  <a:pt x="6045501" y="10743"/>
                  <a:pt x="6171473" y="-14245"/>
                  <a:pt x="6538466" y="0"/>
                </a:cubicBezTo>
                <a:cubicBezTo>
                  <a:pt x="6905459" y="14245"/>
                  <a:pt x="6859386" y="-15798"/>
                  <a:pt x="6998222" y="0"/>
                </a:cubicBezTo>
                <a:cubicBezTo>
                  <a:pt x="7137058" y="15798"/>
                  <a:pt x="7493034" y="17684"/>
                  <a:pt x="7753535" y="0"/>
                </a:cubicBezTo>
                <a:cubicBezTo>
                  <a:pt x="8014036" y="-17684"/>
                  <a:pt x="8093734" y="-5742"/>
                  <a:pt x="8311810" y="0"/>
                </a:cubicBezTo>
                <a:cubicBezTo>
                  <a:pt x="8529886" y="5742"/>
                  <a:pt x="8549001" y="8497"/>
                  <a:pt x="8771566" y="0"/>
                </a:cubicBezTo>
                <a:cubicBezTo>
                  <a:pt x="8994131" y="-8497"/>
                  <a:pt x="8987828" y="-849"/>
                  <a:pt x="9132802" y="0"/>
                </a:cubicBezTo>
                <a:cubicBezTo>
                  <a:pt x="9277776" y="849"/>
                  <a:pt x="9415114" y="-11551"/>
                  <a:pt x="9592558" y="0"/>
                </a:cubicBezTo>
                <a:cubicBezTo>
                  <a:pt x="9770002" y="11551"/>
                  <a:pt x="10181650" y="-41772"/>
                  <a:pt x="10446390" y="0"/>
                </a:cubicBezTo>
                <a:cubicBezTo>
                  <a:pt x="10835046" y="-41554"/>
                  <a:pt x="11056788" y="252696"/>
                  <a:pt x="11040872" y="594482"/>
                </a:cubicBezTo>
                <a:cubicBezTo>
                  <a:pt x="11043504" y="949757"/>
                  <a:pt x="11021866" y="1151453"/>
                  <a:pt x="11040872" y="1332756"/>
                </a:cubicBezTo>
                <a:cubicBezTo>
                  <a:pt x="11059878" y="1514059"/>
                  <a:pt x="11068100" y="1802860"/>
                  <a:pt x="11040872" y="2071031"/>
                </a:cubicBezTo>
                <a:cubicBezTo>
                  <a:pt x="11013644" y="2339203"/>
                  <a:pt x="11032418" y="2442705"/>
                  <a:pt x="11040872" y="2627974"/>
                </a:cubicBezTo>
                <a:cubicBezTo>
                  <a:pt x="11049326" y="2813243"/>
                  <a:pt x="11063609" y="3012513"/>
                  <a:pt x="11040872" y="3366249"/>
                </a:cubicBezTo>
                <a:cubicBezTo>
                  <a:pt x="11018135" y="3719985"/>
                  <a:pt x="11016901" y="3727349"/>
                  <a:pt x="11040872" y="3923192"/>
                </a:cubicBezTo>
                <a:cubicBezTo>
                  <a:pt x="11064843" y="4119035"/>
                  <a:pt x="11006950" y="4790605"/>
                  <a:pt x="11040872" y="5127745"/>
                </a:cubicBezTo>
                <a:cubicBezTo>
                  <a:pt x="11056495" y="5431543"/>
                  <a:pt x="10805033" y="5712114"/>
                  <a:pt x="10446390" y="5722227"/>
                </a:cubicBezTo>
                <a:cubicBezTo>
                  <a:pt x="10354097" y="5715080"/>
                  <a:pt x="10214750" y="5743729"/>
                  <a:pt x="9986634" y="5722227"/>
                </a:cubicBezTo>
                <a:cubicBezTo>
                  <a:pt x="9758518" y="5700725"/>
                  <a:pt x="9314174" y="5689111"/>
                  <a:pt x="9132802" y="5722227"/>
                </a:cubicBezTo>
                <a:cubicBezTo>
                  <a:pt x="8951430" y="5755343"/>
                  <a:pt x="8857182" y="5714580"/>
                  <a:pt x="8771566" y="5722227"/>
                </a:cubicBezTo>
                <a:cubicBezTo>
                  <a:pt x="8685950" y="5729874"/>
                  <a:pt x="8346042" y="5748953"/>
                  <a:pt x="8114772" y="5722227"/>
                </a:cubicBezTo>
                <a:cubicBezTo>
                  <a:pt x="7883502" y="5695501"/>
                  <a:pt x="7746868" y="5746487"/>
                  <a:pt x="7556497" y="5722227"/>
                </a:cubicBezTo>
                <a:cubicBezTo>
                  <a:pt x="7366127" y="5697967"/>
                  <a:pt x="7202924" y="5748709"/>
                  <a:pt x="6998222" y="5722227"/>
                </a:cubicBezTo>
                <a:cubicBezTo>
                  <a:pt x="6793521" y="5695745"/>
                  <a:pt x="6669169" y="5749243"/>
                  <a:pt x="6439947" y="5722227"/>
                </a:cubicBezTo>
                <a:cubicBezTo>
                  <a:pt x="6210725" y="5695211"/>
                  <a:pt x="6188382" y="5721246"/>
                  <a:pt x="6078711" y="5722227"/>
                </a:cubicBezTo>
                <a:cubicBezTo>
                  <a:pt x="5969040" y="5723208"/>
                  <a:pt x="5527862" y="5683728"/>
                  <a:pt x="5224879" y="5722227"/>
                </a:cubicBezTo>
                <a:cubicBezTo>
                  <a:pt x="4921896" y="5760726"/>
                  <a:pt x="4729422" y="5692801"/>
                  <a:pt x="4371047" y="5722227"/>
                </a:cubicBezTo>
                <a:cubicBezTo>
                  <a:pt x="4012672" y="5751653"/>
                  <a:pt x="4105017" y="5723347"/>
                  <a:pt x="4009810" y="5722227"/>
                </a:cubicBezTo>
                <a:cubicBezTo>
                  <a:pt x="3914603" y="5721107"/>
                  <a:pt x="3645009" y="5723324"/>
                  <a:pt x="3550054" y="5722227"/>
                </a:cubicBezTo>
                <a:cubicBezTo>
                  <a:pt x="3455099" y="5721130"/>
                  <a:pt x="3124597" y="5727159"/>
                  <a:pt x="2893261" y="5722227"/>
                </a:cubicBezTo>
                <a:cubicBezTo>
                  <a:pt x="2661925" y="5717295"/>
                  <a:pt x="2343077" y="5701539"/>
                  <a:pt x="2137948" y="5722227"/>
                </a:cubicBezTo>
                <a:cubicBezTo>
                  <a:pt x="1932819" y="5742915"/>
                  <a:pt x="1693233" y="5733214"/>
                  <a:pt x="1579673" y="5722227"/>
                </a:cubicBezTo>
                <a:cubicBezTo>
                  <a:pt x="1466114" y="5711240"/>
                  <a:pt x="1044435" y="5724184"/>
                  <a:pt x="594482" y="5722227"/>
                </a:cubicBezTo>
                <a:cubicBezTo>
                  <a:pt x="328734" y="5686479"/>
                  <a:pt x="-66657" y="5424823"/>
                  <a:pt x="0" y="5127745"/>
                </a:cubicBezTo>
                <a:cubicBezTo>
                  <a:pt x="-35087" y="4972394"/>
                  <a:pt x="-19370" y="4652638"/>
                  <a:pt x="0" y="4389471"/>
                </a:cubicBezTo>
                <a:cubicBezTo>
                  <a:pt x="19370" y="4126304"/>
                  <a:pt x="-21113" y="3933106"/>
                  <a:pt x="0" y="3787194"/>
                </a:cubicBezTo>
                <a:cubicBezTo>
                  <a:pt x="21113" y="3641282"/>
                  <a:pt x="19216" y="3402544"/>
                  <a:pt x="0" y="3139585"/>
                </a:cubicBezTo>
                <a:cubicBezTo>
                  <a:pt x="-19216" y="2876626"/>
                  <a:pt x="-14413" y="2787638"/>
                  <a:pt x="0" y="2582642"/>
                </a:cubicBezTo>
                <a:cubicBezTo>
                  <a:pt x="14413" y="2377646"/>
                  <a:pt x="33464" y="2134599"/>
                  <a:pt x="0" y="1844367"/>
                </a:cubicBezTo>
                <a:cubicBezTo>
                  <a:pt x="-33464" y="1554136"/>
                  <a:pt x="25477" y="1493251"/>
                  <a:pt x="0" y="1332756"/>
                </a:cubicBezTo>
                <a:cubicBezTo>
                  <a:pt x="-25477" y="1172261"/>
                  <a:pt x="17540" y="876667"/>
                  <a:pt x="0" y="594482"/>
                </a:cubicBezTo>
                <a:close/>
              </a:path>
              <a:path w="11040872" h="5722227" stroke="0" extrusionOk="0">
                <a:moveTo>
                  <a:pt x="0" y="594482"/>
                </a:moveTo>
                <a:cubicBezTo>
                  <a:pt x="-37935" y="242760"/>
                  <a:pt x="194077" y="27054"/>
                  <a:pt x="594482" y="0"/>
                </a:cubicBezTo>
                <a:cubicBezTo>
                  <a:pt x="773932" y="-24550"/>
                  <a:pt x="1057890" y="25913"/>
                  <a:pt x="1448314" y="0"/>
                </a:cubicBezTo>
                <a:cubicBezTo>
                  <a:pt x="1838738" y="-25913"/>
                  <a:pt x="1797328" y="9502"/>
                  <a:pt x="2006589" y="0"/>
                </a:cubicBezTo>
                <a:cubicBezTo>
                  <a:pt x="2215851" y="-9502"/>
                  <a:pt x="2305839" y="-2636"/>
                  <a:pt x="2466345" y="0"/>
                </a:cubicBezTo>
                <a:cubicBezTo>
                  <a:pt x="2626851" y="2636"/>
                  <a:pt x="3037147" y="20740"/>
                  <a:pt x="3221657" y="0"/>
                </a:cubicBezTo>
                <a:cubicBezTo>
                  <a:pt x="3406167" y="-20740"/>
                  <a:pt x="3611889" y="-6653"/>
                  <a:pt x="3779932" y="0"/>
                </a:cubicBezTo>
                <a:cubicBezTo>
                  <a:pt x="3947975" y="6653"/>
                  <a:pt x="4422439" y="33567"/>
                  <a:pt x="4633764" y="0"/>
                </a:cubicBezTo>
                <a:cubicBezTo>
                  <a:pt x="4845089" y="-33567"/>
                  <a:pt x="4901367" y="-8717"/>
                  <a:pt x="5093520" y="0"/>
                </a:cubicBezTo>
                <a:cubicBezTo>
                  <a:pt x="5285673" y="8717"/>
                  <a:pt x="5570621" y="653"/>
                  <a:pt x="5947352" y="0"/>
                </a:cubicBezTo>
                <a:cubicBezTo>
                  <a:pt x="6324083" y="-653"/>
                  <a:pt x="6209930" y="13850"/>
                  <a:pt x="6308589" y="0"/>
                </a:cubicBezTo>
                <a:cubicBezTo>
                  <a:pt x="6407248" y="-13850"/>
                  <a:pt x="6752695" y="30990"/>
                  <a:pt x="6965383" y="0"/>
                </a:cubicBezTo>
                <a:cubicBezTo>
                  <a:pt x="7178071" y="-30990"/>
                  <a:pt x="7443480" y="-17327"/>
                  <a:pt x="7622176" y="0"/>
                </a:cubicBezTo>
                <a:cubicBezTo>
                  <a:pt x="7800872" y="17327"/>
                  <a:pt x="7990906" y="27729"/>
                  <a:pt x="8180451" y="0"/>
                </a:cubicBezTo>
                <a:cubicBezTo>
                  <a:pt x="8369996" y="-27729"/>
                  <a:pt x="8845868" y="-13192"/>
                  <a:pt x="9034283" y="0"/>
                </a:cubicBezTo>
                <a:cubicBezTo>
                  <a:pt x="9222698" y="13192"/>
                  <a:pt x="9517603" y="-10499"/>
                  <a:pt x="9888115" y="0"/>
                </a:cubicBezTo>
                <a:cubicBezTo>
                  <a:pt x="10258627" y="10499"/>
                  <a:pt x="10316781" y="14930"/>
                  <a:pt x="10446390" y="0"/>
                </a:cubicBezTo>
                <a:cubicBezTo>
                  <a:pt x="10718440" y="-53019"/>
                  <a:pt x="11013962" y="225931"/>
                  <a:pt x="11040872" y="594482"/>
                </a:cubicBezTo>
                <a:cubicBezTo>
                  <a:pt x="11043451" y="904574"/>
                  <a:pt x="11020776" y="1089158"/>
                  <a:pt x="11040872" y="1287424"/>
                </a:cubicBezTo>
                <a:cubicBezTo>
                  <a:pt x="11060968" y="1485690"/>
                  <a:pt x="11051926" y="1673788"/>
                  <a:pt x="11040872" y="1799035"/>
                </a:cubicBezTo>
                <a:cubicBezTo>
                  <a:pt x="11029818" y="1924282"/>
                  <a:pt x="11054623" y="2135970"/>
                  <a:pt x="11040872" y="2355978"/>
                </a:cubicBezTo>
                <a:cubicBezTo>
                  <a:pt x="11027121" y="2575986"/>
                  <a:pt x="11013030" y="2749477"/>
                  <a:pt x="11040872" y="3094253"/>
                </a:cubicBezTo>
                <a:cubicBezTo>
                  <a:pt x="11068714" y="3439030"/>
                  <a:pt x="11029506" y="3525085"/>
                  <a:pt x="11040872" y="3741862"/>
                </a:cubicBezTo>
                <a:cubicBezTo>
                  <a:pt x="11052238" y="3958639"/>
                  <a:pt x="11021397" y="4116679"/>
                  <a:pt x="11040872" y="4298805"/>
                </a:cubicBezTo>
                <a:cubicBezTo>
                  <a:pt x="11060347" y="4480931"/>
                  <a:pt x="11022539" y="4900124"/>
                  <a:pt x="11040872" y="5127745"/>
                </a:cubicBezTo>
                <a:cubicBezTo>
                  <a:pt x="10974688" y="5452322"/>
                  <a:pt x="10793932" y="5738773"/>
                  <a:pt x="10446390" y="5722227"/>
                </a:cubicBezTo>
                <a:cubicBezTo>
                  <a:pt x="10272062" y="5749271"/>
                  <a:pt x="10063650" y="5719054"/>
                  <a:pt x="9789596" y="5722227"/>
                </a:cubicBezTo>
                <a:cubicBezTo>
                  <a:pt x="9515542" y="5725400"/>
                  <a:pt x="9521222" y="5705365"/>
                  <a:pt x="9329840" y="5722227"/>
                </a:cubicBezTo>
                <a:cubicBezTo>
                  <a:pt x="9138458" y="5739089"/>
                  <a:pt x="8905417" y="5705714"/>
                  <a:pt x="8574527" y="5722227"/>
                </a:cubicBezTo>
                <a:cubicBezTo>
                  <a:pt x="8243637" y="5738740"/>
                  <a:pt x="8277624" y="5741955"/>
                  <a:pt x="8114772" y="5722227"/>
                </a:cubicBezTo>
                <a:cubicBezTo>
                  <a:pt x="7951921" y="5702499"/>
                  <a:pt x="7640420" y="5738357"/>
                  <a:pt x="7359459" y="5722227"/>
                </a:cubicBezTo>
                <a:cubicBezTo>
                  <a:pt x="7078498" y="5706097"/>
                  <a:pt x="7122500" y="5736206"/>
                  <a:pt x="6998222" y="5722227"/>
                </a:cubicBezTo>
                <a:cubicBezTo>
                  <a:pt x="6873944" y="5708248"/>
                  <a:pt x="6584762" y="5737766"/>
                  <a:pt x="6242909" y="5722227"/>
                </a:cubicBezTo>
                <a:cubicBezTo>
                  <a:pt x="5901056" y="5706688"/>
                  <a:pt x="5911118" y="5710812"/>
                  <a:pt x="5783154" y="5722227"/>
                </a:cubicBezTo>
                <a:cubicBezTo>
                  <a:pt x="5655191" y="5733642"/>
                  <a:pt x="5585023" y="5732166"/>
                  <a:pt x="5421917" y="5722227"/>
                </a:cubicBezTo>
                <a:cubicBezTo>
                  <a:pt x="5258811" y="5712288"/>
                  <a:pt x="5178725" y="5705468"/>
                  <a:pt x="4962161" y="5722227"/>
                </a:cubicBezTo>
                <a:cubicBezTo>
                  <a:pt x="4745597" y="5738986"/>
                  <a:pt x="4430318" y="5744224"/>
                  <a:pt x="4206848" y="5722227"/>
                </a:cubicBezTo>
                <a:cubicBezTo>
                  <a:pt x="3983378" y="5700230"/>
                  <a:pt x="3911697" y="5735058"/>
                  <a:pt x="3747093" y="5722227"/>
                </a:cubicBezTo>
                <a:cubicBezTo>
                  <a:pt x="3582489" y="5709396"/>
                  <a:pt x="3545682" y="5704593"/>
                  <a:pt x="3385856" y="5722227"/>
                </a:cubicBezTo>
                <a:cubicBezTo>
                  <a:pt x="3226030" y="5739861"/>
                  <a:pt x="3029507" y="5730116"/>
                  <a:pt x="2926100" y="5722227"/>
                </a:cubicBezTo>
                <a:cubicBezTo>
                  <a:pt x="2822693" y="5714338"/>
                  <a:pt x="2554822" y="5699610"/>
                  <a:pt x="2367825" y="5722227"/>
                </a:cubicBezTo>
                <a:cubicBezTo>
                  <a:pt x="2180829" y="5744844"/>
                  <a:pt x="2002855" y="5738254"/>
                  <a:pt x="1711032" y="5722227"/>
                </a:cubicBezTo>
                <a:cubicBezTo>
                  <a:pt x="1419209" y="5706200"/>
                  <a:pt x="1407274" y="5738383"/>
                  <a:pt x="1251276" y="5722227"/>
                </a:cubicBezTo>
                <a:cubicBezTo>
                  <a:pt x="1095278" y="5706071"/>
                  <a:pt x="872658" y="5717760"/>
                  <a:pt x="594482" y="5722227"/>
                </a:cubicBezTo>
                <a:cubicBezTo>
                  <a:pt x="253293" y="5699246"/>
                  <a:pt x="-22323" y="5466443"/>
                  <a:pt x="0" y="5127745"/>
                </a:cubicBezTo>
                <a:cubicBezTo>
                  <a:pt x="-23138" y="4892853"/>
                  <a:pt x="-21399" y="4758867"/>
                  <a:pt x="0" y="4616134"/>
                </a:cubicBezTo>
                <a:cubicBezTo>
                  <a:pt x="21399" y="4473401"/>
                  <a:pt x="-2392" y="4140718"/>
                  <a:pt x="0" y="4013858"/>
                </a:cubicBezTo>
                <a:cubicBezTo>
                  <a:pt x="2392" y="3886998"/>
                  <a:pt x="-9073" y="3524231"/>
                  <a:pt x="0" y="3320916"/>
                </a:cubicBezTo>
                <a:cubicBezTo>
                  <a:pt x="9073" y="3117601"/>
                  <a:pt x="-20614" y="2922972"/>
                  <a:pt x="0" y="2763972"/>
                </a:cubicBezTo>
                <a:cubicBezTo>
                  <a:pt x="20614" y="2604972"/>
                  <a:pt x="5751" y="2418545"/>
                  <a:pt x="0" y="2116363"/>
                </a:cubicBezTo>
                <a:cubicBezTo>
                  <a:pt x="-5751" y="1814181"/>
                  <a:pt x="-23336" y="1771268"/>
                  <a:pt x="0" y="1604752"/>
                </a:cubicBezTo>
                <a:cubicBezTo>
                  <a:pt x="23336" y="1438236"/>
                  <a:pt x="-35446" y="1063211"/>
                  <a:pt x="0" y="594482"/>
                </a:cubicBezTo>
                <a:close/>
              </a:path>
            </a:pathLst>
          </a:custGeom>
          <a:solidFill>
            <a:schemeClr val="accent1"/>
          </a:solidFill>
          <a:ln w="25400">
            <a:solidFill>
              <a:schemeClr val="accent1"/>
            </a:solidFill>
            <a:round/>
            <a:extLst>
              <a:ext uri="{C807C97D-BFC1-408E-A445-0C87EB9F89A2}">
                <ask:lineSketchStyleProps xmlns:ask="http://schemas.microsoft.com/office/drawing/2018/sketchyshapes" sd="1219033472">
                  <a:prstGeom prst="roundRect">
                    <a:avLst>
                      <a:gd name="adj" fmla="val 10389"/>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C729E-24BE-46B4-8ABE-ECBCAF9E5FFD}"/>
              </a:ext>
            </a:extLst>
          </p:cNvPr>
          <p:cNvSpPr>
            <a:spLocks noGrp="1"/>
          </p:cNvSpPr>
          <p:nvPr>
            <p:ph type="title"/>
          </p:nvPr>
        </p:nvSpPr>
        <p:spPr>
          <a:xfrm>
            <a:off x="1151467" y="887973"/>
            <a:ext cx="9889067" cy="1325563"/>
          </a:xfrm>
        </p:spPr>
        <p:txBody>
          <a:bodyPr>
            <a:normAutofit fontScale="90000"/>
          </a:bodyPr>
          <a:lstStyle/>
          <a:p>
            <a:pPr algn="ctr"/>
            <a:r>
              <a:rPr lang="en-GB" sz="6600" dirty="0">
                <a:solidFill>
                  <a:schemeClr val="bg1"/>
                </a:solidFill>
                <a:latin typeface="Comic Sans MS" panose="030F0702030302020204" pitchFamily="66" charset="0"/>
              </a:rPr>
              <a:t>What is a School Information Report?</a:t>
            </a:r>
          </a:p>
        </p:txBody>
      </p:sp>
      <p:sp>
        <p:nvSpPr>
          <p:cNvPr id="12" name="Rectangle 6">
            <a:extLst>
              <a:ext uri="{FF2B5EF4-FFF2-40B4-BE49-F238E27FC236}">
                <a16:creationId xmlns:a16="http://schemas.microsoft.com/office/drawing/2014/main" id="{6D7E5B0F-5185-440A-8222-321C1D118A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092" y="2325880"/>
            <a:ext cx="9957816" cy="18288"/>
          </a:xfrm>
          <a:custGeom>
            <a:avLst/>
            <a:gdLst>
              <a:gd name="csX0" fmla="*/ 0 w 9957816"/>
              <a:gd name="csY0" fmla="*/ 0 h 18288"/>
              <a:gd name="csX1" fmla="*/ 863011 w 9957816"/>
              <a:gd name="csY1" fmla="*/ 0 h 18288"/>
              <a:gd name="csX2" fmla="*/ 1327709 w 9957816"/>
              <a:gd name="csY2" fmla="*/ 0 h 18288"/>
              <a:gd name="csX3" fmla="*/ 2091141 w 9957816"/>
              <a:gd name="csY3" fmla="*/ 0 h 18288"/>
              <a:gd name="csX4" fmla="*/ 2555839 w 9957816"/>
              <a:gd name="csY4" fmla="*/ 0 h 18288"/>
              <a:gd name="csX5" fmla="*/ 3219694 w 9957816"/>
              <a:gd name="csY5" fmla="*/ 0 h 18288"/>
              <a:gd name="csX6" fmla="*/ 3983126 w 9957816"/>
              <a:gd name="csY6" fmla="*/ 0 h 18288"/>
              <a:gd name="csX7" fmla="*/ 4348246 w 9957816"/>
              <a:gd name="csY7" fmla="*/ 0 h 18288"/>
              <a:gd name="csX8" fmla="*/ 4713366 w 9957816"/>
              <a:gd name="csY8" fmla="*/ 0 h 18288"/>
              <a:gd name="csX9" fmla="*/ 5576377 w 9957816"/>
              <a:gd name="csY9" fmla="*/ 0 h 18288"/>
              <a:gd name="csX10" fmla="*/ 6240231 w 9957816"/>
              <a:gd name="csY10" fmla="*/ 0 h 18288"/>
              <a:gd name="csX11" fmla="*/ 6605351 w 9957816"/>
              <a:gd name="csY11" fmla="*/ 0 h 18288"/>
              <a:gd name="csX12" fmla="*/ 7269206 w 9957816"/>
              <a:gd name="csY12" fmla="*/ 0 h 18288"/>
              <a:gd name="csX13" fmla="*/ 8132216 w 9957816"/>
              <a:gd name="csY13" fmla="*/ 0 h 18288"/>
              <a:gd name="csX14" fmla="*/ 8696493 w 9957816"/>
              <a:gd name="csY14" fmla="*/ 0 h 18288"/>
              <a:gd name="csX15" fmla="*/ 9260769 w 9957816"/>
              <a:gd name="csY15" fmla="*/ 0 h 18288"/>
              <a:gd name="csX16" fmla="*/ 9957816 w 9957816"/>
              <a:gd name="csY16" fmla="*/ 0 h 18288"/>
              <a:gd name="csX17" fmla="*/ 9957816 w 9957816"/>
              <a:gd name="csY17" fmla="*/ 18288 h 18288"/>
              <a:gd name="csX18" fmla="*/ 9293962 w 9957816"/>
              <a:gd name="csY18" fmla="*/ 18288 h 18288"/>
              <a:gd name="csX19" fmla="*/ 8530529 w 9957816"/>
              <a:gd name="csY19" fmla="*/ 18288 h 18288"/>
              <a:gd name="csX20" fmla="*/ 7767096 w 9957816"/>
              <a:gd name="csY20" fmla="*/ 18288 h 18288"/>
              <a:gd name="csX21" fmla="*/ 7302398 w 9957816"/>
              <a:gd name="csY21" fmla="*/ 18288 h 18288"/>
              <a:gd name="csX22" fmla="*/ 6439388 w 9957816"/>
              <a:gd name="csY22" fmla="*/ 18288 h 18288"/>
              <a:gd name="csX23" fmla="*/ 5775533 w 9957816"/>
              <a:gd name="csY23" fmla="*/ 18288 h 18288"/>
              <a:gd name="csX24" fmla="*/ 5410413 w 9957816"/>
              <a:gd name="csY24" fmla="*/ 18288 h 18288"/>
              <a:gd name="csX25" fmla="*/ 4746559 w 9957816"/>
              <a:gd name="csY25" fmla="*/ 18288 h 18288"/>
              <a:gd name="csX26" fmla="*/ 4182283 w 9957816"/>
              <a:gd name="csY26" fmla="*/ 18288 h 18288"/>
              <a:gd name="csX27" fmla="*/ 3618006 w 9957816"/>
              <a:gd name="csY27" fmla="*/ 18288 h 18288"/>
              <a:gd name="csX28" fmla="*/ 3053730 w 9957816"/>
              <a:gd name="csY28" fmla="*/ 18288 h 18288"/>
              <a:gd name="csX29" fmla="*/ 2489454 w 9957816"/>
              <a:gd name="csY29" fmla="*/ 18288 h 18288"/>
              <a:gd name="csX30" fmla="*/ 1726021 w 9957816"/>
              <a:gd name="csY30" fmla="*/ 18288 h 18288"/>
              <a:gd name="csX31" fmla="*/ 1062167 w 9957816"/>
              <a:gd name="csY31" fmla="*/ 18288 h 18288"/>
              <a:gd name="csX32" fmla="*/ 697047 w 9957816"/>
              <a:gd name="csY32" fmla="*/ 18288 h 18288"/>
              <a:gd name="csX33" fmla="*/ 0 w 9957816"/>
              <a:gd name="csY33" fmla="*/ 18288 h 18288"/>
              <a:gd name="csX34" fmla="*/ 0 w 9957816"/>
              <a:gd name="csY3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9957816" h="18288" fill="none" extrusionOk="0">
                <a:moveTo>
                  <a:pt x="0" y="0"/>
                </a:moveTo>
                <a:cubicBezTo>
                  <a:pt x="258912" y="4528"/>
                  <a:pt x="602792" y="35413"/>
                  <a:pt x="863011" y="0"/>
                </a:cubicBezTo>
                <a:cubicBezTo>
                  <a:pt x="1123230" y="-35413"/>
                  <a:pt x="1110743" y="8950"/>
                  <a:pt x="1327709" y="0"/>
                </a:cubicBezTo>
                <a:cubicBezTo>
                  <a:pt x="1544675" y="-8950"/>
                  <a:pt x="1720121" y="-30004"/>
                  <a:pt x="2091141" y="0"/>
                </a:cubicBezTo>
                <a:cubicBezTo>
                  <a:pt x="2462161" y="30004"/>
                  <a:pt x="2325710" y="-22120"/>
                  <a:pt x="2555839" y="0"/>
                </a:cubicBezTo>
                <a:cubicBezTo>
                  <a:pt x="2785968" y="22120"/>
                  <a:pt x="2943172" y="14890"/>
                  <a:pt x="3219694" y="0"/>
                </a:cubicBezTo>
                <a:cubicBezTo>
                  <a:pt x="3496216" y="-14890"/>
                  <a:pt x="3789247" y="-1477"/>
                  <a:pt x="3983126" y="0"/>
                </a:cubicBezTo>
                <a:cubicBezTo>
                  <a:pt x="4177005" y="1477"/>
                  <a:pt x="4180112" y="16397"/>
                  <a:pt x="4348246" y="0"/>
                </a:cubicBezTo>
                <a:cubicBezTo>
                  <a:pt x="4516380" y="-16397"/>
                  <a:pt x="4601818" y="4117"/>
                  <a:pt x="4713366" y="0"/>
                </a:cubicBezTo>
                <a:cubicBezTo>
                  <a:pt x="4824914" y="-4117"/>
                  <a:pt x="5400642" y="663"/>
                  <a:pt x="5576377" y="0"/>
                </a:cubicBezTo>
                <a:cubicBezTo>
                  <a:pt x="5752112" y="-663"/>
                  <a:pt x="6036350" y="11452"/>
                  <a:pt x="6240231" y="0"/>
                </a:cubicBezTo>
                <a:cubicBezTo>
                  <a:pt x="6444112" y="-11452"/>
                  <a:pt x="6508667" y="-15154"/>
                  <a:pt x="6605351" y="0"/>
                </a:cubicBezTo>
                <a:cubicBezTo>
                  <a:pt x="6702035" y="15154"/>
                  <a:pt x="7096186" y="19291"/>
                  <a:pt x="7269206" y="0"/>
                </a:cubicBezTo>
                <a:cubicBezTo>
                  <a:pt x="7442227" y="-19291"/>
                  <a:pt x="7802902" y="39720"/>
                  <a:pt x="8132216" y="0"/>
                </a:cubicBezTo>
                <a:cubicBezTo>
                  <a:pt x="8461530" y="-39720"/>
                  <a:pt x="8551221" y="24341"/>
                  <a:pt x="8696493" y="0"/>
                </a:cubicBezTo>
                <a:cubicBezTo>
                  <a:pt x="8841765" y="-24341"/>
                  <a:pt x="9091257" y="15574"/>
                  <a:pt x="9260769" y="0"/>
                </a:cubicBezTo>
                <a:cubicBezTo>
                  <a:pt x="9430281" y="-15574"/>
                  <a:pt x="9809458" y="-15806"/>
                  <a:pt x="9957816" y="0"/>
                </a:cubicBezTo>
                <a:cubicBezTo>
                  <a:pt x="9958154" y="7640"/>
                  <a:pt x="9957366" y="11289"/>
                  <a:pt x="9957816" y="18288"/>
                </a:cubicBezTo>
                <a:cubicBezTo>
                  <a:pt x="9789958" y="23645"/>
                  <a:pt x="9437684" y="-10787"/>
                  <a:pt x="9293962" y="18288"/>
                </a:cubicBezTo>
                <a:cubicBezTo>
                  <a:pt x="9150240" y="47363"/>
                  <a:pt x="8858466" y="6899"/>
                  <a:pt x="8530529" y="18288"/>
                </a:cubicBezTo>
                <a:cubicBezTo>
                  <a:pt x="8202592" y="29677"/>
                  <a:pt x="8042036" y="-12845"/>
                  <a:pt x="7767096" y="18288"/>
                </a:cubicBezTo>
                <a:cubicBezTo>
                  <a:pt x="7492156" y="49421"/>
                  <a:pt x="7464764" y="38557"/>
                  <a:pt x="7302398" y="18288"/>
                </a:cubicBezTo>
                <a:cubicBezTo>
                  <a:pt x="7140032" y="-1981"/>
                  <a:pt x="6674139" y="-20177"/>
                  <a:pt x="6439388" y="18288"/>
                </a:cubicBezTo>
                <a:cubicBezTo>
                  <a:pt x="6204637" y="56753"/>
                  <a:pt x="6044763" y="2398"/>
                  <a:pt x="5775533" y="18288"/>
                </a:cubicBezTo>
                <a:cubicBezTo>
                  <a:pt x="5506303" y="34178"/>
                  <a:pt x="5528640" y="8636"/>
                  <a:pt x="5410413" y="18288"/>
                </a:cubicBezTo>
                <a:cubicBezTo>
                  <a:pt x="5292186" y="27940"/>
                  <a:pt x="4880771" y="-3659"/>
                  <a:pt x="4746559" y="18288"/>
                </a:cubicBezTo>
                <a:cubicBezTo>
                  <a:pt x="4612347" y="40235"/>
                  <a:pt x="4346390" y="46329"/>
                  <a:pt x="4182283" y="18288"/>
                </a:cubicBezTo>
                <a:cubicBezTo>
                  <a:pt x="4018176" y="-9753"/>
                  <a:pt x="3743247" y="40654"/>
                  <a:pt x="3618006" y="18288"/>
                </a:cubicBezTo>
                <a:cubicBezTo>
                  <a:pt x="3492765" y="-4078"/>
                  <a:pt x="3201495" y="15624"/>
                  <a:pt x="3053730" y="18288"/>
                </a:cubicBezTo>
                <a:cubicBezTo>
                  <a:pt x="2905965" y="20952"/>
                  <a:pt x="2770855" y="10382"/>
                  <a:pt x="2489454" y="18288"/>
                </a:cubicBezTo>
                <a:cubicBezTo>
                  <a:pt x="2208053" y="26194"/>
                  <a:pt x="1999579" y="12705"/>
                  <a:pt x="1726021" y="18288"/>
                </a:cubicBezTo>
                <a:cubicBezTo>
                  <a:pt x="1452463" y="23871"/>
                  <a:pt x="1261725" y="2423"/>
                  <a:pt x="1062167" y="18288"/>
                </a:cubicBezTo>
                <a:cubicBezTo>
                  <a:pt x="862609" y="34153"/>
                  <a:pt x="828837" y="34680"/>
                  <a:pt x="697047" y="18288"/>
                </a:cubicBezTo>
                <a:cubicBezTo>
                  <a:pt x="565257" y="1896"/>
                  <a:pt x="290333" y="-12656"/>
                  <a:pt x="0" y="18288"/>
                </a:cubicBezTo>
                <a:cubicBezTo>
                  <a:pt x="-82" y="11708"/>
                  <a:pt x="-178" y="8956"/>
                  <a:pt x="0" y="0"/>
                </a:cubicBezTo>
                <a:close/>
              </a:path>
              <a:path w="9957816" h="18288" stroke="0" extrusionOk="0">
                <a:moveTo>
                  <a:pt x="0" y="0"/>
                </a:moveTo>
                <a:cubicBezTo>
                  <a:pt x="239894" y="-13568"/>
                  <a:pt x="444306" y="20490"/>
                  <a:pt x="564276" y="0"/>
                </a:cubicBezTo>
                <a:cubicBezTo>
                  <a:pt x="684246" y="-20490"/>
                  <a:pt x="829702" y="-16311"/>
                  <a:pt x="929396" y="0"/>
                </a:cubicBezTo>
                <a:cubicBezTo>
                  <a:pt x="1029090" y="16311"/>
                  <a:pt x="1434080" y="4599"/>
                  <a:pt x="1792407" y="0"/>
                </a:cubicBezTo>
                <a:cubicBezTo>
                  <a:pt x="2150734" y="-4599"/>
                  <a:pt x="2230922" y="-3217"/>
                  <a:pt x="2356683" y="0"/>
                </a:cubicBezTo>
                <a:cubicBezTo>
                  <a:pt x="2482444" y="3217"/>
                  <a:pt x="2727176" y="10118"/>
                  <a:pt x="2920959" y="0"/>
                </a:cubicBezTo>
                <a:cubicBezTo>
                  <a:pt x="3114742" y="-10118"/>
                  <a:pt x="3583268" y="6126"/>
                  <a:pt x="3783970" y="0"/>
                </a:cubicBezTo>
                <a:cubicBezTo>
                  <a:pt x="3984672" y="-6126"/>
                  <a:pt x="4119530" y="12121"/>
                  <a:pt x="4248668" y="0"/>
                </a:cubicBezTo>
                <a:cubicBezTo>
                  <a:pt x="4377806" y="-12121"/>
                  <a:pt x="4830370" y="39306"/>
                  <a:pt x="5111679" y="0"/>
                </a:cubicBezTo>
                <a:cubicBezTo>
                  <a:pt x="5392988" y="-39306"/>
                  <a:pt x="5595981" y="-37432"/>
                  <a:pt x="5974690" y="0"/>
                </a:cubicBezTo>
                <a:cubicBezTo>
                  <a:pt x="6353399" y="37432"/>
                  <a:pt x="6382398" y="-32218"/>
                  <a:pt x="6638544" y="0"/>
                </a:cubicBezTo>
                <a:cubicBezTo>
                  <a:pt x="6894690" y="32218"/>
                  <a:pt x="7107197" y="-8479"/>
                  <a:pt x="7501555" y="0"/>
                </a:cubicBezTo>
                <a:cubicBezTo>
                  <a:pt x="7895913" y="8479"/>
                  <a:pt x="7913370" y="-2556"/>
                  <a:pt x="8065831" y="0"/>
                </a:cubicBezTo>
                <a:cubicBezTo>
                  <a:pt x="8218292" y="2556"/>
                  <a:pt x="8391465" y="4509"/>
                  <a:pt x="8630107" y="0"/>
                </a:cubicBezTo>
                <a:cubicBezTo>
                  <a:pt x="8868749" y="-4509"/>
                  <a:pt x="9078381" y="-9348"/>
                  <a:pt x="9393540" y="0"/>
                </a:cubicBezTo>
                <a:cubicBezTo>
                  <a:pt x="9708699" y="9348"/>
                  <a:pt x="9789190" y="-16759"/>
                  <a:pt x="9957816" y="0"/>
                </a:cubicBezTo>
                <a:cubicBezTo>
                  <a:pt x="9957941" y="4395"/>
                  <a:pt x="9957741" y="9776"/>
                  <a:pt x="9957816" y="18288"/>
                </a:cubicBezTo>
                <a:cubicBezTo>
                  <a:pt x="9649812" y="40651"/>
                  <a:pt x="9486007" y="41594"/>
                  <a:pt x="9194383" y="18288"/>
                </a:cubicBezTo>
                <a:cubicBezTo>
                  <a:pt x="8902759" y="-5018"/>
                  <a:pt x="8744094" y="43814"/>
                  <a:pt x="8530529" y="18288"/>
                </a:cubicBezTo>
                <a:cubicBezTo>
                  <a:pt x="8316964" y="-7238"/>
                  <a:pt x="8282371" y="24093"/>
                  <a:pt x="8165409" y="18288"/>
                </a:cubicBezTo>
                <a:cubicBezTo>
                  <a:pt x="8048447" y="12483"/>
                  <a:pt x="7851788" y="12040"/>
                  <a:pt x="7700711" y="18288"/>
                </a:cubicBezTo>
                <a:cubicBezTo>
                  <a:pt x="7549634" y="24536"/>
                  <a:pt x="7127225" y="27915"/>
                  <a:pt x="6837700" y="18288"/>
                </a:cubicBezTo>
                <a:cubicBezTo>
                  <a:pt x="6548175" y="8661"/>
                  <a:pt x="6330711" y="50037"/>
                  <a:pt x="6173846" y="18288"/>
                </a:cubicBezTo>
                <a:cubicBezTo>
                  <a:pt x="6016981" y="-13461"/>
                  <a:pt x="5930031" y="15985"/>
                  <a:pt x="5709148" y="18288"/>
                </a:cubicBezTo>
                <a:cubicBezTo>
                  <a:pt x="5488265" y="20591"/>
                  <a:pt x="5372997" y="43097"/>
                  <a:pt x="5045293" y="18288"/>
                </a:cubicBezTo>
                <a:cubicBezTo>
                  <a:pt x="4717590" y="-6521"/>
                  <a:pt x="4829875" y="6803"/>
                  <a:pt x="4680174" y="18288"/>
                </a:cubicBezTo>
                <a:cubicBezTo>
                  <a:pt x="4530473" y="29773"/>
                  <a:pt x="4441300" y="27030"/>
                  <a:pt x="4315054" y="18288"/>
                </a:cubicBezTo>
                <a:cubicBezTo>
                  <a:pt x="4188808" y="9546"/>
                  <a:pt x="3846162" y="4446"/>
                  <a:pt x="3651199" y="18288"/>
                </a:cubicBezTo>
                <a:cubicBezTo>
                  <a:pt x="3456236" y="32130"/>
                  <a:pt x="3412656" y="-1324"/>
                  <a:pt x="3186501" y="18288"/>
                </a:cubicBezTo>
                <a:cubicBezTo>
                  <a:pt x="2960346" y="37900"/>
                  <a:pt x="2783091" y="19872"/>
                  <a:pt x="2423069" y="18288"/>
                </a:cubicBezTo>
                <a:cubicBezTo>
                  <a:pt x="2063047" y="16704"/>
                  <a:pt x="2066062" y="18692"/>
                  <a:pt x="1958370" y="18288"/>
                </a:cubicBezTo>
                <a:cubicBezTo>
                  <a:pt x="1850678" y="17884"/>
                  <a:pt x="1403255" y="47471"/>
                  <a:pt x="1194938" y="18288"/>
                </a:cubicBezTo>
                <a:cubicBezTo>
                  <a:pt x="986621" y="-10895"/>
                  <a:pt x="986435" y="4670"/>
                  <a:pt x="829818" y="18288"/>
                </a:cubicBezTo>
                <a:cubicBezTo>
                  <a:pt x="673201" y="31906"/>
                  <a:pt x="178831" y="-2639"/>
                  <a:pt x="0" y="18288"/>
                </a:cubicBezTo>
                <a:cubicBezTo>
                  <a:pt x="-504" y="12101"/>
                  <a:pt x="-591" y="7719"/>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BB0B0AC-C22A-4533-9631-C94C4DE28E3B}"/>
              </a:ext>
            </a:extLst>
          </p:cNvPr>
          <p:cNvSpPr>
            <a:spLocks noGrp="1"/>
          </p:cNvSpPr>
          <p:nvPr>
            <p:ph idx="1"/>
          </p:nvPr>
        </p:nvSpPr>
        <p:spPr>
          <a:xfrm>
            <a:off x="1151467" y="2607733"/>
            <a:ext cx="9889067" cy="3285067"/>
          </a:xfrm>
        </p:spPr>
        <p:txBody>
          <a:bodyPr>
            <a:normAutofit fontScale="77500" lnSpcReduction="20000"/>
          </a:bodyPr>
          <a:lstStyle/>
          <a:p>
            <a:r>
              <a:rPr lang="en-GB" sz="4000" dirty="0">
                <a:solidFill>
                  <a:schemeClr val="bg1"/>
                </a:solidFill>
                <a:latin typeface="Comic Sans MS" panose="030F0702030302020204" pitchFamily="66" charset="0"/>
              </a:rPr>
              <a:t>The School Information Report answers some of the most frequently asked questions about the school’s provision for children with special educational needs or disabilities (often abbreviated to SEND) </a:t>
            </a:r>
          </a:p>
          <a:p>
            <a:r>
              <a:rPr lang="en-GB" sz="4000" dirty="0">
                <a:solidFill>
                  <a:schemeClr val="bg1"/>
                </a:solidFill>
                <a:latin typeface="Comic Sans MS" panose="030F0702030302020204" pitchFamily="66" charset="0"/>
              </a:rPr>
              <a:t>It is reviewed annually or when necessary, throughout the year. </a:t>
            </a:r>
          </a:p>
          <a:p>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19640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What does having a Special Educational Need or Disability mean?</a:t>
            </a:r>
          </a:p>
        </p:txBody>
      </p:sp>
      <p:sp>
        <p:nvSpPr>
          <p:cNvPr id="16" name="Content Placeholder 15">
            <a:extLst>
              <a:ext uri="{FF2B5EF4-FFF2-40B4-BE49-F238E27FC236}">
                <a16:creationId xmlns:a16="http://schemas.microsoft.com/office/drawing/2014/main" id="{907CE7D3-76EC-4F39-994D-28A9645BF4CC}"/>
              </a:ext>
            </a:extLst>
          </p:cNvPr>
          <p:cNvSpPr>
            <a:spLocks noGrp="1"/>
          </p:cNvSpPr>
          <p:nvPr>
            <p:ph idx="1"/>
          </p:nvPr>
        </p:nvSpPr>
        <p:spPr>
          <a:xfrm>
            <a:off x="838200" y="2586789"/>
            <a:ext cx="10515600" cy="3590174"/>
          </a:xfrm>
        </p:spPr>
        <p:txBody>
          <a:bodyPr>
            <a:normAutofit fontScale="92500" lnSpcReduction="20000"/>
          </a:bodyPr>
          <a:lstStyle/>
          <a:p>
            <a:pPr marL="0" indent="0">
              <a:buNone/>
            </a:pPr>
            <a:r>
              <a:rPr lang="en-GB" b="1" dirty="0">
                <a:latin typeface="Comic Sans MS" panose="030F0702030302020204" pitchFamily="66" charset="0"/>
              </a:rPr>
              <a:t>‘</a:t>
            </a:r>
            <a:r>
              <a:rPr lang="en-GB" sz="2400" b="1" dirty="0">
                <a:latin typeface="Comic Sans MS" panose="030F0702030302020204" pitchFamily="66" charset="0"/>
              </a:rPr>
              <a:t>A child or young person has SEND (Special Educational Needs and Disabilities) if they have a learning difficulty or disability which calls for special educational provision to be made for them. A child of compulsory school age or a young person has a learning difficulty or disability if they:  </a:t>
            </a:r>
            <a:endParaRPr lang="en-GB" b="1" i="1" dirty="0">
              <a:latin typeface="Comic Sans MS" panose="030F0702030302020204" pitchFamily="66" charset="0"/>
            </a:endParaRPr>
          </a:p>
          <a:p>
            <a:pPr lvl="1" fontAlgn="base"/>
            <a:r>
              <a:rPr lang="en-GB" b="1" dirty="0">
                <a:latin typeface="Comic Sans MS" panose="030F0702030302020204" pitchFamily="66" charset="0"/>
              </a:rPr>
              <a:t>have a significantly greater difficulty in learning than the majority of others of the same age; or </a:t>
            </a:r>
          </a:p>
          <a:p>
            <a:pPr lvl="1" fontAlgn="base"/>
            <a:r>
              <a:rPr lang="en-GB" b="1" dirty="0">
                <a:latin typeface="Comic Sans MS" panose="030F0702030302020204" pitchFamily="66" charset="0"/>
              </a:rPr>
              <a:t>have a disability which prevents or hinders them from making use of educational facilities  of a kind generally provided for others of the same age in mainstream schools or mainstream post16 institutions.’</a:t>
            </a:r>
          </a:p>
          <a:p>
            <a:pPr marL="457200" lvl="1" indent="0" fontAlgn="base">
              <a:buNone/>
            </a:pPr>
            <a:r>
              <a:rPr lang="en-GB" b="1" dirty="0">
                <a:latin typeface="Comic Sans MS" panose="030F0702030302020204" pitchFamily="66" charset="0"/>
              </a:rPr>
              <a:t>						(SEN Code of Practice 2014)</a:t>
            </a:r>
          </a:p>
          <a:p>
            <a:pPr lvl="1" fontAlgn="base"/>
            <a:endParaRPr lang="en-GB" b="1" dirty="0">
              <a:latin typeface="Comic Sans MS" panose="030F0702030302020204" pitchFamily="66" charset="0"/>
            </a:endParaRPr>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latin typeface="Comic Sans MS" panose="030F0702030302020204" pitchFamily="66" charset="0"/>
              </a:endParaRPr>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spTree>
    <p:extLst>
      <p:ext uri="{BB962C8B-B14F-4D97-AF65-F5344CB8AC3E}">
        <p14:creationId xmlns:p14="http://schemas.microsoft.com/office/powerpoint/2010/main" val="3135440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1"/>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1858202-7622-4760-9EC2-CBD2833327AF}"/>
              </a:ext>
            </a:extLst>
          </p:cNvPr>
          <p:cNvSpPr>
            <a:spLocks noGrp="1"/>
          </p:cNvSpPr>
          <p:nvPr>
            <p:ph type="title"/>
          </p:nvPr>
        </p:nvSpPr>
        <p:spPr>
          <a:xfrm>
            <a:off x="841246" y="673770"/>
            <a:ext cx="3644489" cy="2414488"/>
          </a:xfrm>
        </p:spPr>
        <p:txBody>
          <a:bodyPr anchor="t">
            <a:normAutofit/>
          </a:bodyPr>
          <a:lstStyle/>
          <a:p>
            <a:pPr>
              <a:lnSpc>
                <a:spcPct val="90000"/>
              </a:lnSpc>
            </a:pPr>
            <a:r>
              <a:rPr lang="en-GB" sz="4100" dirty="0">
                <a:solidFill>
                  <a:schemeClr val="bg1"/>
                </a:solidFill>
                <a:latin typeface="Comic Sans MS" panose="030F0702030302020204" pitchFamily="66" charset="0"/>
              </a:rPr>
              <a:t>What are the four main areas of need?</a:t>
            </a:r>
          </a:p>
        </p:txBody>
      </p:sp>
      <p:sp>
        <p:nvSpPr>
          <p:cNvPr id="3" name="Content Placeholder 2">
            <a:extLst>
              <a:ext uri="{FF2B5EF4-FFF2-40B4-BE49-F238E27FC236}">
                <a16:creationId xmlns:a16="http://schemas.microsoft.com/office/drawing/2014/main" id="{7937D3F7-815C-465D-A7F4-F9F56347AFED}"/>
              </a:ext>
            </a:extLst>
          </p:cNvPr>
          <p:cNvSpPr>
            <a:spLocks noGrp="1"/>
          </p:cNvSpPr>
          <p:nvPr>
            <p:ph idx="1"/>
          </p:nvPr>
        </p:nvSpPr>
        <p:spPr>
          <a:xfrm>
            <a:off x="6095999" y="882315"/>
            <a:ext cx="5254754" cy="5294647"/>
          </a:xfrm>
        </p:spPr>
        <p:txBody>
          <a:bodyPr>
            <a:normAutofit fontScale="77500" lnSpcReduction="20000"/>
          </a:bodyPr>
          <a:lstStyle/>
          <a:p>
            <a:pPr lvl="0" fontAlgn="base"/>
            <a:r>
              <a:rPr lang="en-GB" b="1" dirty="0">
                <a:latin typeface="Comic Sans MS" panose="030F0702030302020204" pitchFamily="66" charset="0"/>
              </a:rPr>
              <a:t>The four broad areas of need are:  </a:t>
            </a:r>
          </a:p>
          <a:p>
            <a:pPr lvl="2" fontAlgn="base"/>
            <a:r>
              <a:rPr lang="en-GB" sz="2800" b="1" dirty="0">
                <a:latin typeface="Comic Sans MS" panose="030F0702030302020204" pitchFamily="66" charset="0"/>
              </a:rPr>
              <a:t>Communication and Interaction  </a:t>
            </a:r>
          </a:p>
          <a:p>
            <a:pPr lvl="2" fontAlgn="base"/>
            <a:r>
              <a:rPr lang="en-GB" sz="2800" b="1" dirty="0">
                <a:latin typeface="Comic Sans MS" panose="030F0702030302020204" pitchFamily="66" charset="0"/>
              </a:rPr>
              <a:t>Cognition and Learning </a:t>
            </a:r>
          </a:p>
          <a:p>
            <a:pPr lvl="2" fontAlgn="base"/>
            <a:r>
              <a:rPr lang="en-GB" sz="2800" b="1" dirty="0">
                <a:latin typeface="Comic Sans MS" panose="030F0702030302020204" pitchFamily="66" charset="0"/>
              </a:rPr>
              <a:t>Social, Emotional and Mental Health difficulties  </a:t>
            </a:r>
          </a:p>
          <a:p>
            <a:pPr lvl="2" fontAlgn="base"/>
            <a:r>
              <a:rPr lang="en-GB" sz="2800" b="1" dirty="0">
                <a:latin typeface="Comic Sans MS" panose="030F0702030302020204" pitchFamily="66" charset="0"/>
              </a:rPr>
              <a:t>Sensory and / or physical needs </a:t>
            </a:r>
          </a:p>
          <a:p>
            <a:pPr marL="0" indent="0">
              <a:buNone/>
            </a:pPr>
            <a:endParaRPr lang="en-GB" b="1" dirty="0">
              <a:latin typeface="Comic Sans MS" panose="030F0702030302020204" pitchFamily="66" charset="0"/>
            </a:endParaRPr>
          </a:p>
          <a:p>
            <a:pPr lvl="0" fontAlgn="base"/>
            <a:r>
              <a:rPr lang="en-GB" b="1" dirty="0">
                <a:latin typeface="Comic Sans MS" panose="030F0702030302020204" pitchFamily="66" charset="0"/>
              </a:rPr>
              <a:t>A child may have difficulties in more than one broad areas of need. These are explained in more detail within the SEN Code of Practice.  </a:t>
            </a:r>
          </a:p>
          <a:p>
            <a:endParaRPr lang="en-GB" dirty="0">
              <a:latin typeface="Comic Sans MS" panose="030F0702030302020204" pitchFamily="66" charset="0"/>
            </a:endParaRPr>
          </a:p>
        </p:txBody>
      </p:sp>
    </p:spTree>
    <p:extLst>
      <p:ext uri="{BB962C8B-B14F-4D97-AF65-F5344CB8AC3E}">
        <p14:creationId xmlns:p14="http://schemas.microsoft.com/office/powerpoint/2010/main" val="2477884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43DAA0EF-336D-4CDC-A9A2-8460363E27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0">
            <a:extLst>
              <a:ext uri="{FF2B5EF4-FFF2-40B4-BE49-F238E27FC236}">
                <a16:creationId xmlns:a16="http://schemas.microsoft.com/office/drawing/2014/main" id="{FD079A19-B31E-4129-A464-7547FF05A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90556" cy="6858000"/>
          </a:xfrm>
          <a:custGeom>
            <a:avLst/>
            <a:gdLst>
              <a:gd name="connsiteX0" fmla="*/ 0 w 4090556"/>
              <a:gd name="connsiteY0" fmla="*/ 0 h 6858000"/>
              <a:gd name="connsiteX1" fmla="*/ 4077555 w 4090556"/>
              <a:gd name="connsiteY1" fmla="*/ 0 h 6858000"/>
              <a:gd name="connsiteX2" fmla="*/ 4077574 w 4090556"/>
              <a:gd name="connsiteY2" fmla="*/ 720 h 6858000"/>
              <a:gd name="connsiteX3" fmla="*/ 4075790 w 4090556"/>
              <a:gd name="connsiteY3" fmla="*/ 575485 h 6858000"/>
              <a:gd name="connsiteX4" fmla="*/ 4076555 w 4090556"/>
              <a:gd name="connsiteY4" fmla="*/ 932245 h 6858000"/>
              <a:gd name="connsiteX5" fmla="*/ 4076555 w 4090556"/>
              <a:gd name="connsiteY5" fmla="*/ 1286711 h 6858000"/>
              <a:gd name="connsiteX6" fmla="*/ 4082288 w 4090556"/>
              <a:gd name="connsiteY6" fmla="*/ 1595180 h 6858000"/>
              <a:gd name="connsiteX7" fmla="*/ 4078211 w 4090556"/>
              <a:gd name="connsiteY7" fmla="*/ 2133123 h 6858000"/>
              <a:gd name="connsiteX8" fmla="*/ 4071968 w 4090556"/>
              <a:gd name="connsiteY8" fmla="*/ 2946025 h 6858000"/>
              <a:gd name="connsiteX9" fmla="*/ 4068401 w 4090556"/>
              <a:gd name="connsiteY9" fmla="*/ 3502061 h 6858000"/>
              <a:gd name="connsiteX10" fmla="*/ 4087513 w 4090556"/>
              <a:gd name="connsiteY10" fmla="*/ 4076061 h 6858000"/>
              <a:gd name="connsiteX11" fmla="*/ 4076938 w 4090556"/>
              <a:gd name="connsiteY11" fmla="*/ 4442632 h 6858000"/>
              <a:gd name="connsiteX12" fmla="*/ 4071459 w 4090556"/>
              <a:gd name="connsiteY12" fmla="*/ 4827550 h 6858000"/>
              <a:gd name="connsiteX13" fmla="*/ 4071459 w 4090556"/>
              <a:gd name="connsiteY13" fmla="*/ 5019945 h 6858000"/>
              <a:gd name="connsiteX14" fmla="*/ 4084200 w 4090556"/>
              <a:gd name="connsiteY14" fmla="*/ 5490104 h 6858000"/>
              <a:gd name="connsiteX15" fmla="*/ 4077446 w 4090556"/>
              <a:gd name="connsiteY15" fmla="*/ 5844569 h 6858000"/>
              <a:gd name="connsiteX16" fmla="*/ 4082544 w 4090556"/>
              <a:gd name="connsiteY16" fmla="*/ 6260195 h 6858000"/>
              <a:gd name="connsiteX17" fmla="*/ 4086110 w 4090556"/>
              <a:gd name="connsiteY17" fmla="*/ 6706145 h 6858000"/>
              <a:gd name="connsiteX18" fmla="*/ 4086135 w 4090556"/>
              <a:gd name="connsiteY18" fmla="*/ 6794562 h 6858000"/>
              <a:gd name="connsiteX19" fmla="*/ 4080334 w 4090556"/>
              <a:gd name="connsiteY19" fmla="*/ 6858000 h 6858000"/>
              <a:gd name="connsiteX20" fmla="*/ 0 w 4090556"/>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90556" h="6858000">
                <a:moveTo>
                  <a:pt x="0" y="0"/>
                </a:moveTo>
                <a:lnTo>
                  <a:pt x="4077555" y="0"/>
                </a:lnTo>
                <a:lnTo>
                  <a:pt x="4077574" y="720"/>
                </a:lnTo>
                <a:cubicBezTo>
                  <a:pt x="4079358" y="192351"/>
                  <a:pt x="4064960" y="384364"/>
                  <a:pt x="4075790" y="575485"/>
                </a:cubicBezTo>
                <a:cubicBezTo>
                  <a:pt x="4082544" y="694108"/>
                  <a:pt x="4081269" y="814132"/>
                  <a:pt x="4076555" y="932245"/>
                </a:cubicBezTo>
                <a:cubicBezTo>
                  <a:pt x="4071840" y="1050357"/>
                  <a:pt x="4065470" y="1168597"/>
                  <a:pt x="4076555" y="1286711"/>
                </a:cubicBezTo>
                <a:cubicBezTo>
                  <a:pt x="4084710" y="1389317"/>
                  <a:pt x="4086621" y="1492332"/>
                  <a:pt x="4082288" y="1595180"/>
                </a:cubicBezTo>
                <a:cubicBezTo>
                  <a:pt x="4077319" y="1774452"/>
                  <a:pt x="4067637" y="1953851"/>
                  <a:pt x="4078211" y="2133123"/>
                </a:cubicBezTo>
                <a:cubicBezTo>
                  <a:pt x="4094393" y="2404260"/>
                  <a:pt x="4084710" y="2675143"/>
                  <a:pt x="4071968" y="2946025"/>
                </a:cubicBezTo>
                <a:cubicBezTo>
                  <a:pt x="4063049" y="3131413"/>
                  <a:pt x="4055659" y="3316673"/>
                  <a:pt x="4068401" y="3502061"/>
                </a:cubicBezTo>
                <a:cubicBezTo>
                  <a:pt x="4081396" y="3693182"/>
                  <a:pt x="4097323" y="3884176"/>
                  <a:pt x="4087513" y="4076061"/>
                </a:cubicBezTo>
                <a:cubicBezTo>
                  <a:pt x="4081142" y="4198251"/>
                  <a:pt x="4069037" y="4320315"/>
                  <a:pt x="4076938" y="4442632"/>
                </a:cubicBezTo>
                <a:cubicBezTo>
                  <a:pt x="4083270" y="4570925"/>
                  <a:pt x="4081435" y="4699486"/>
                  <a:pt x="4071459" y="4827550"/>
                </a:cubicBezTo>
                <a:cubicBezTo>
                  <a:pt x="4065725" y="4891550"/>
                  <a:pt x="4065725" y="4955945"/>
                  <a:pt x="4071459" y="5019945"/>
                </a:cubicBezTo>
                <a:cubicBezTo>
                  <a:pt x="4087742" y="5176105"/>
                  <a:pt x="4091997" y="5333296"/>
                  <a:pt x="4084200" y="5490104"/>
                </a:cubicBezTo>
                <a:cubicBezTo>
                  <a:pt x="4079740" y="5608217"/>
                  <a:pt x="4071968" y="5726202"/>
                  <a:pt x="4077446" y="5844569"/>
                </a:cubicBezTo>
                <a:cubicBezTo>
                  <a:pt x="4083944" y="5983069"/>
                  <a:pt x="4088914" y="6121696"/>
                  <a:pt x="4082544" y="6260195"/>
                </a:cubicBezTo>
                <a:cubicBezTo>
                  <a:pt x="4075841" y="6408803"/>
                  <a:pt x="4077026" y="6557662"/>
                  <a:pt x="4086110" y="6706145"/>
                </a:cubicBezTo>
                <a:cubicBezTo>
                  <a:pt x="4087467" y="6735616"/>
                  <a:pt x="4087474" y="6765120"/>
                  <a:pt x="4086135" y="6794562"/>
                </a:cubicBezTo>
                <a:lnTo>
                  <a:pt x="4080334"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BA26FCA-C687-42EF-A4FE-0FC7493B011F}"/>
              </a:ext>
            </a:extLst>
          </p:cNvPr>
          <p:cNvSpPr>
            <a:spLocks noGrp="1"/>
          </p:cNvSpPr>
          <p:nvPr>
            <p:ph type="title"/>
          </p:nvPr>
        </p:nvSpPr>
        <p:spPr>
          <a:xfrm>
            <a:off x="670511" y="569801"/>
            <a:ext cx="3103194" cy="5583148"/>
          </a:xfrm>
        </p:spPr>
        <p:txBody>
          <a:bodyPr anchor="ctr">
            <a:normAutofit/>
          </a:bodyPr>
          <a:lstStyle/>
          <a:p>
            <a:r>
              <a:rPr lang="en-GB" sz="3700" dirty="0">
                <a:solidFill>
                  <a:schemeClr val="bg1"/>
                </a:solidFill>
                <a:latin typeface="Comic Sans MS" panose="030F0702030302020204" pitchFamily="66" charset="0"/>
              </a:rPr>
              <a:t>How do we identify if a child has a Special Educational Need?</a:t>
            </a:r>
          </a:p>
        </p:txBody>
      </p:sp>
      <p:graphicFrame>
        <p:nvGraphicFramePr>
          <p:cNvPr id="15" name="Content Placeholder 2">
            <a:extLst>
              <a:ext uri="{FF2B5EF4-FFF2-40B4-BE49-F238E27FC236}">
                <a16:creationId xmlns:a16="http://schemas.microsoft.com/office/drawing/2014/main" id="{62E9ABB8-3F88-A609-1565-BA9F17049E12}"/>
              </a:ext>
            </a:extLst>
          </p:cNvPr>
          <p:cNvGraphicFramePr>
            <a:graphicFrameLocks noGrp="1"/>
          </p:cNvGraphicFramePr>
          <p:nvPr>
            <p:ph idx="1"/>
            <p:extLst>
              <p:ext uri="{D42A27DB-BD31-4B8C-83A1-F6EECF244321}">
                <p14:modId xmlns:p14="http://schemas.microsoft.com/office/powerpoint/2010/main" val="2564255952"/>
              </p:ext>
            </p:extLst>
          </p:nvPr>
        </p:nvGraphicFramePr>
        <p:xfrm>
          <a:off x="4683528" y="569800"/>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3234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46D5AEC-C7AB-4B0A-B5C7-15CB8AB4AA79}"/>
              </a:ext>
            </a:extLst>
          </p:cNvPr>
          <p:cNvSpPr>
            <a:spLocks noGrp="1"/>
          </p:cNvSpPr>
          <p:nvPr>
            <p:ph type="title"/>
          </p:nvPr>
        </p:nvSpPr>
        <p:spPr>
          <a:xfrm>
            <a:off x="838200" y="401221"/>
            <a:ext cx="10515600" cy="1348065"/>
          </a:xfrm>
        </p:spPr>
        <p:txBody>
          <a:bodyPr>
            <a:normAutofit/>
          </a:bodyPr>
          <a:lstStyle/>
          <a:p>
            <a:pPr>
              <a:lnSpc>
                <a:spcPct val="90000"/>
              </a:lnSpc>
            </a:pPr>
            <a:r>
              <a:rPr lang="en-GB" sz="4400" dirty="0">
                <a:solidFill>
                  <a:schemeClr val="bg1"/>
                </a:solidFill>
                <a:latin typeface="Comic Sans MS" panose="030F0702030302020204" pitchFamily="66" charset="0"/>
              </a:rPr>
              <a:t>What could you do if you think your child has a Special Educational Need?</a:t>
            </a:r>
            <a:endParaRPr lang="en-GB" sz="4300" dirty="0">
              <a:solidFill>
                <a:schemeClr val="bg1"/>
              </a:solidFill>
              <a:latin typeface="Comic Sans MS" panose="030F0702030302020204" pitchFamily="66" charset="0"/>
            </a:endParaRPr>
          </a:p>
        </p:txBody>
      </p:sp>
      <p:grpSp>
        <p:nvGrpSpPr>
          <p:cNvPr id="12" name="Group 11">
            <a:extLst>
              <a:ext uri="{FF2B5EF4-FFF2-40B4-BE49-F238E27FC236}">
                <a16:creationId xmlns:a16="http://schemas.microsoft.com/office/drawing/2014/main" id="{2228945A-AC4F-43B6-8B49-1A3CBD660203}"/>
              </a:ext>
            </a:extLst>
          </p:cNvPr>
          <p:cNvGrpSpPr/>
          <p:nvPr/>
        </p:nvGrpSpPr>
        <p:grpSpPr>
          <a:xfrm>
            <a:off x="5812065" y="9323614"/>
            <a:ext cx="2610485" cy="838200"/>
            <a:chOff x="0" y="0"/>
            <a:chExt cx="2610612" cy="838200"/>
          </a:xfrm>
        </p:grpSpPr>
        <p:sp>
          <p:nvSpPr>
            <p:cNvPr id="13" name="Shape 163">
              <a:extLst>
                <a:ext uri="{FF2B5EF4-FFF2-40B4-BE49-F238E27FC236}">
                  <a16:creationId xmlns:a16="http://schemas.microsoft.com/office/drawing/2014/main" id="{2BD781C4-7104-4AD9-8789-8CF11F1F0767}"/>
                </a:ext>
              </a:extLst>
            </p:cNvPr>
            <p:cNvSpPr/>
            <p:nvPr/>
          </p:nvSpPr>
          <p:spPr>
            <a:xfrm>
              <a:off x="0" y="0"/>
              <a:ext cx="2610612" cy="838200"/>
            </a:xfrm>
            <a:custGeom>
              <a:avLst/>
              <a:gdLst/>
              <a:ahLst/>
              <a:cxnLst/>
              <a:rect l="0" t="0" r="0" b="0"/>
              <a:pathLst>
                <a:path w="2610612" h="838200">
                  <a:moveTo>
                    <a:pt x="0" y="139700"/>
                  </a:moveTo>
                  <a:cubicBezTo>
                    <a:pt x="0" y="62484"/>
                    <a:pt x="62484" y="0"/>
                    <a:pt x="139700" y="0"/>
                  </a:cubicBezTo>
                  <a:lnTo>
                    <a:pt x="2470912" y="0"/>
                  </a:lnTo>
                  <a:cubicBezTo>
                    <a:pt x="2548001" y="0"/>
                    <a:pt x="2610612" y="62484"/>
                    <a:pt x="2610612" y="139700"/>
                  </a:cubicBezTo>
                  <a:lnTo>
                    <a:pt x="2610612" y="698500"/>
                  </a:lnTo>
                  <a:cubicBezTo>
                    <a:pt x="2610612" y="775715"/>
                    <a:pt x="2548001" y="838200"/>
                    <a:pt x="2470912" y="838200"/>
                  </a:cubicBezTo>
                  <a:lnTo>
                    <a:pt x="139700" y="838200"/>
                  </a:lnTo>
                  <a:cubicBezTo>
                    <a:pt x="62484" y="838200"/>
                    <a:pt x="0" y="775715"/>
                    <a:pt x="0" y="698500"/>
                  </a:cubicBezTo>
                  <a:close/>
                </a:path>
              </a:pathLst>
            </a:custGeom>
            <a:ln w="38100" cap="flat">
              <a:miter lim="127000"/>
            </a:ln>
          </p:spPr>
          <p:style>
            <a:lnRef idx="1">
              <a:srgbClr val="33CCCC"/>
            </a:lnRef>
            <a:fillRef idx="0">
              <a:srgbClr val="000000">
                <a:alpha val="0"/>
              </a:srgbClr>
            </a:fillRef>
            <a:effectRef idx="0">
              <a:scrgbClr r="0" g="0" b="0"/>
            </a:effectRef>
            <a:fontRef idx="none"/>
          </p:style>
          <p:txBody>
            <a:bodyPr/>
            <a:lstStyle/>
            <a:p>
              <a:endParaRPr lang="en-GB"/>
            </a:p>
          </p:txBody>
        </p:sp>
        <p:pic>
          <p:nvPicPr>
            <p:cNvPr id="14" name="Picture 13">
              <a:extLst>
                <a:ext uri="{FF2B5EF4-FFF2-40B4-BE49-F238E27FC236}">
                  <a16:creationId xmlns:a16="http://schemas.microsoft.com/office/drawing/2014/main" id="{1BA62E04-7152-44F0-BDE4-294112B5B300}"/>
                </a:ext>
              </a:extLst>
            </p:cNvPr>
            <p:cNvPicPr/>
            <p:nvPr/>
          </p:nvPicPr>
          <p:blipFill>
            <a:blip r:embed="rId2"/>
            <a:stretch>
              <a:fillRect/>
            </a:stretch>
          </p:blipFill>
          <p:spPr>
            <a:xfrm>
              <a:off x="482854" y="102362"/>
              <a:ext cx="1639824" cy="630936"/>
            </a:xfrm>
            <a:prstGeom prst="rect">
              <a:avLst/>
            </a:prstGeom>
          </p:spPr>
        </p:pic>
      </p:grpSp>
      <p:sp>
        <p:nvSpPr>
          <p:cNvPr id="11" name="Content Placeholder 2">
            <a:extLst>
              <a:ext uri="{FF2B5EF4-FFF2-40B4-BE49-F238E27FC236}">
                <a16:creationId xmlns:a16="http://schemas.microsoft.com/office/drawing/2014/main" id="{97C5F860-B58E-4483-9676-CABCE51D2FD5}"/>
              </a:ext>
            </a:extLst>
          </p:cNvPr>
          <p:cNvSpPr>
            <a:spLocks noGrp="1"/>
          </p:cNvSpPr>
          <p:nvPr>
            <p:ph idx="1"/>
          </p:nvPr>
        </p:nvSpPr>
        <p:spPr>
          <a:xfrm>
            <a:off x="253512" y="2347414"/>
            <a:ext cx="10515600" cy="4145461"/>
          </a:xfrm>
        </p:spPr>
        <p:txBody>
          <a:bodyPr>
            <a:normAutofit fontScale="77500" lnSpcReduction="20000"/>
          </a:bodyPr>
          <a:lstStyle/>
          <a:p>
            <a:r>
              <a:rPr lang="en-GB" b="1" dirty="0">
                <a:latin typeface="Comic Sans MS" panose="030F0702030302020204" pitchFamily="66" charset="0"/>
              </a:rPr>
              <a:t>If you have any concerns, we welcome you to share them with us as soon as you can.</a:t>
            </a:r>
          </a:p>
          <a:p>
            <a:r>
              <a:rPr lang="en-GB" sz="2600" b="1" dirty="0">
                <a:latin typeface="Comic Sans MS" panose="030F0702030302020204" pitchFamily="66" charset="0"/>
              </a:rPr>
              <a:t>There are several people that you can talk to at school:</a:t>
            </a:r>
          </a:p>
          <a:p>
            <a:endParaRPr lang="en-GB" sz="2600" b="1" dirty="0">
              <a:latin typeface="Comic Sans MS" panose="030F0702030302020204" pitchFamily="66" charset="0"/>
            </a:endParaRPr>
          </a:p>
          <a:p>
            <a:pPr lvl="3"/>
            <a:r>
              <a:rPr lang="en-GB" sz="2600" b="1" dirty="0">
                <a:latin typeface="Comic Sans MS" panose="030F0702030302020204" pitchFamily="66" charset="0"/>
              </a:rPr>
              <a:t>The class teacher</a:t>
            </a:r>
          </a:p>
          <a:p>
            <a:pPr lvl="3"/>
            <a:r>
              <a:rPr lang="en-GB" sz="2600" b="1" dirty="0">
                <a:latin typeface="Comic Sans MS" panose="030F0702030302020204" pitchFamily="66" charset="0"/>
              </a:rPr>
              <a:t>The SENDCo</a:t>
            </a:r>
          </a:p>
          <a:p>
            <a:pPr lvl="3"/>
            <a:r>
              <a:rPr lang="en-GB" sz="2600" b="1" dirty="0">
                <a:latin typeface="Comic Sans MS" panose="030F0702030302020204" pitchFamily="66" charset="0"/>
              </a:rPr>
              <a:t>The Head Teacher</a:t>
            </a:r>
          </a:p>
          <a:p>
            <a:pPr marL="1371600" lvl="3" indent="0">
              <a:buNone/>
            </a:pPr>
            <a:endParaRPr lang="en-GB" b="1" dirty="0">
              <a:latin typeface="Comic Sans MS" panose="030F0702030302020204" pitchFamily="66" charset="0"/>
            </a:endParaRPr>
          </a:p>
          <a:p>
            <a:r>
              <a:rPr lang="en-GB" b="1" dirty="0">
                <a:latin typeface="Comic Sans MS" panose="030F0702030302020204" pitchFamily="66" charset="0"/>
              </a:rPr>
              <a:t>If you would like to make an appointment, then please contact the office on 01752 705367, email </a:t>
            </a:r>
            <a:r>
              <a:rPr lang="en-GB" b="1" dirty="0">
                <a:latin typeface="Comic Sans MS" panose="030F0702030302020204" pitchFamily="66" charset="0"/>
                <a:hlinkClick r:id="rId3"/>
              </a:rPr>
              <a:t>admin@afa.westst.org.uk</a:t>
            </a:r>
            <a:r>
              <a:rPr lang="en-GB" b="1" dirty="0">
                <a:latin typeface="Comic Sans MS" panose="030F0702030302020204" pitchFamily="66" charset="0"/>
              </a:rPr>
              <a:t> or pop in and arrange an appointment through the class teacher –we are always help to help.</a:t>
            </a:r>
          </a:p>
        </p:txBody>
      </p:sp>
      <p:pic>
        <p:nvPicPr>
          <p:cNvPr id="15" name="Picture 14">
            <a:extLst>
              <a:ext uri="{FF2B5EF4-FFF2-40B4-BE49-F238E27FC236}">
                <a16:creationId xmlns:a16="http://schemas.microsoft.com/office/drawing/2014/main" id="{CE6575B0-F8D8-4AC7-9878-8A6CED95A035}"/>
              </a:ext>
            </a:extLst>
          </p:cNvPr>
          <p:cNvPicPr>
            <a:picLocks noChangeAspect="1"/>
          </p:cNvPicPr>
          <p:nvPr/>
        </p:nvPicPr>
        <p:blipFill>
          <a:blip r:embed="rId4"/>
          <a:stretch>
            <a:fillRect/>
          </a:stretch>
        </p:blipFill>
        <p:spPr>
          <a:xfrm>
            <a:off x="9696450" y="2928607"/>
            <a:ext cx="2242038" cy="2001071"/>
          </a:xfrm>
          <a:prstGeom prst="rect">
            <a:avLst/>
          </a:prstGeom>
        </p:spPr>
      </p:pic>
    </p:spTree>
    <p:extLst>
      <p:ext uri="{BB962C8B-B14F-4D97-AF65-F5344CB8AC3E}">
        <p14:creationId xmlns:p14="http://schemas.microsoft.com/office/powerpoint/2010/main" val="4164885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95FD08A-2451-4297-8AE4-80C2F08B204B}"/>
              </a:ext>
            </a:extLst>
          </p:cNvPr>
          <p:cNvSpPr>
            <a:spLocks noGrp="1"/>
          </p:cNvSpPr>
          <p:nvPr>
            <p:ph type="title"/>
          </p:nvPr>
        </p:nvSpPr>
        <p:spPr>
          <a:xfrm>
            <a:off x="412579" y="568452"/>
            <a:ext cx="3832731" cy="5568696"/>
          </a:xfrm>
        </p:spPr>
        <p:txBody>
          <a:bodyPr>
            <a:normAutofit/>
          </a:bodyPr>
          <a:lstStyle/>
          <a:p>
            <a:pPr algn="ctr"/>
            <a:r>
              <a:rPr lang="en-GB" sz="6600" dirty="0">
                <a:solidFill>
                  <a:srgbClr val="FFFFFF"/>
                </a:solidFill>
                <a:latin typeface="Comic Sans MS" panose="030F0702030302020204" pitchFamily="66" charset="0"/>
              </a:rPr>
              <a:t>Who can I talk to at Austin Farm?</a:t>
            </a:r>
          </a:p>
        </p:txBody>
      </p:sp>
      <p:pic>
        <p:nvPicPr>
          <p:cNvPr id="5123" name="Picture 3" descr="2a935eae-5b6b-456e-8e96-520bce736263">
            <a:extLst>
              <a:ext uri="{FF2B5EF4-FFF2-40B4-BE49-F238E27FC236}">
                <a16:creationId xmlns:a16="http://schemas.microsoft.com/office/drawing/2014/main" id="{B82087EF-8784-4A08-B256-F6ED541AF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322" y="4277089"/>
            <a:ext cx="1560009" cy="1932442"/>
          </a:xfrm>
          <a:custGeom>
            <a:avLst/>
            <a:gdLst>
              <a:gd name="csX0" fmla="*/ 0 w 1560009"/>
              <a:gd name="csY0" fmla="*/ 0 h 1932442"/>
              <a:gd name="csX1" fmla="*/ 551203 w 1560009"/>
              <a:gd name="csY1" fmla="*/ 0 h 1932442"/>
              <a:gd name="csX2" fmla="*/ 1071206 w 1560009"/>
              <a:gd name="csY2" fmla="*/ 0 h 1932442"/>
              <a:gd name="csX3" fmla="*/ 1560009 w 1560009"/>
              <a:gd name="csY3" fmla="*/ 0 h 1932442"/>
              <a:gd name="csX4" fmla="*/ 1560009 w 1560009"/>
              <a:gd name="csY4" fmla="*/ 444462 h 1932442"/>
              <a:gd name="csX5" fmla="*/ 1560009 w 1560009"/>
              <a:gd name="csY5" fmla="*/ 946897 h 1932442"/>
              <a:gd name="csX6" fmla="*/ 1560009 w 1560009"/>
              <a:gd name="csY6" fmla="*/ 1391358 h 1932442"/>
              <a:gd name="csX7" fmla="*/ 1560009 w 1560009"/>
              <a:gd name="csY7" fmla="*/ 1932442 h 1932442"/>
              <a:gd name="csX8" fmla="*/ 1086806 w 1560009"/>
              <a:gd name="csY8" fmla="*/ 1932442 h 1932442"/>
              <a:gd name="csX9" fmla="*/ 566803 w 1560009"/>
              <a:gd name="csY9" fmla="*/ 1932442 h 1932442"/>
              <a:gd name="csX10" fmla="*/ 0 w 1560009"/>
              <a:gd name="csY10" fmla="*/ 1932442 h 1932442"/>
              <a:gd name="csX11" fmla="*/ 0 w 1560009"/>
              <a:gd name="csY11" fmla="*/ 1487980 h 1932442"/>
              <a:gd name="csX12" fmla="*/ 0 w 1560009"/>
              <a:gd name="csY12" fmla="*/ 1024194 h 1932442"/>
              <a:gd name="csX13" fmla="*/ 0 w 1560009"/>
              <a:gd name="csY13" fmla="*/ 599057 h 1932442"/>
              <a:gd name="csX14" fmla="*/ 0 w 1560009"/>
              <a:gd name="csY14" fmla="*/ 0 h 19324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560009" h="1932442" extrusionOk="0">
                <a:moveTo>
                  <a:pt x="0" y="0"/>
                </a:moveTo>
                <a:cubicBezTo>
                  <a:pt x="209215" y="-36617"/>
                  <a:pt x="413869" y="58625"/>
                  <a:pt x="551203" y="0"/>
                </a:cubicBezTo>
                <a:cubicBezTo>
                  <a:pt x="688537" y="-58625"/>
                  <a:pt x="817615" y="36903"/>
                  <a:pt x="1071206" y="0"/>
                </a:cubicBezTo>
                <a:cubicBezTo>
                  <a:pt x="1324797" y="-36903"/>
                  <a:pt x="1331774" y="14314"/>
                  <a:pt x="1560009" y="0"/>
                </a:cubicBezTo>
                <a:cubicBezTo>
                  <a:pt x="1561206" y="186760"/>
                  <a:pt x="1516980" y="309304"/>
                  <a:pt x="1560009" y="444462"/>
                </a:cubicBezTo>
                <a:cubicBezTo>
                  <a:pt x="1603038" y="579620"/>
                  <a:pt x="1545716" y="829981"/>
                  <a:pt x="1560009" y="946897"/>
                </a:cubicBezTo>
                <a:cubicBezTo>
                  <a:pt x="1574302" y="1063813"/>
                  <a:pt x="1524384" y="1172790"/>
                  <a:pt x="1560009" y="1391358"/>
                </a:cubicBezTo>
                <a:cubicBezTo>
                  <a:pt x="1595634" y="1609926"/>
                  <a:pt x="1547299" y="1753994"/>
                  <a:pt x="1560009" y="1932442"/>
                </a:cubicBezTo>
                <a:cubicBezTo>
                  <a:pt x="1406153" y="1983590"/>
                  <a:pt x="1211136" y="1922864"/>
                  <a:pt x="1086806" y="1932442"/>
                </a:cubicBezTo>
                <a:cubicBezTo>
                  <a:pt x="962476" y="1942020"/>
                  <a:pt x="793952" y="1927343"/>
                  <a:pt x="566803" y="1932442"/>
                </a:cubicBezTo>
                <a:cubicBezTo>
                  <a:pt x="339654" y="1937541"/>
                  <a:pt x="245250" y="1872288"/>
                  <a:pt x="0" y="1932442"/>
                </a:cubicBezTo>
                <a:cubicBezTo>
                  <a:pt x="-51976" y="1755455"/>
                  <a:pt x="13200" y="1704707"/>
                  <a:pt x="0" y="1487980"/>
                </a:cubicBezTo>
                <a:cubicBezTo>
                  <a:pt x="-13200" y="1271253"/>
                  <a:pt x="31815" y="1218056"/>
                  <a:pt x="0" y="1024194"/>
                </a:cubicBezTo>
                <a:cubicBezTo>
                  <a:pt x="-31815" y="830332"/>
                  <a:pt x="4561" y="707456"/>
                  <a:pt x="0" y="599057"/>
                </a:cubicBezTo>
                <a:cubicBezTo>
                  <a:pt x="-4561" y="490658"/>
                  <a:pt x="31296" y="215120"/>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2C8B77-AAA6-413A-995B-0A5750F2CFE0}"/>
              </a:ext>
            </a:extLst>
          </p:cNvPr>
          <p:cNvSpPr txBox="1"/>
          <p:nvPr/>
        </p:nvSpPr>
        <p:spPr>
          <a:xfrm>
            <a:off x="6787749" y="1706940"/>
            <a:ext cx="5235145" cy="1569660"/>
          </a:xfrm>
          <a:custGeom>
            <a:avLst/>
            <a:gdLst>
              <a:gd name="csX0" fmla="*/ 0 w 5235145"/>
              <a:gd name="csY0" fmla="*/ 0 h 1569660"/>
              <a:gd name="csX1" fmla="*/ 497339 w 5235145"/>
              <a:gd name="csY1" fmla="*/ 0 h 1569660"/>
              <a:gd name="csX2" fmla="*/ 1256435 w 5235145"/>
              <a:gd name="csY2" fmla="*/ 0 h 1569660"/>
              <a:gd name="csX3" fmla="*/ 1910828 w 5235145"/>
              <a:gd name="csY3" fmla="*/ 0 h 1569660"/>
              <a:gd name="csX4" fmla="*/ 2408167 w 5235145"/>
              <a:gd name="csY4" fmla="*/ 0 h 1569660"/>
              <a:gd name="csX5" fmla="*/ 3010208 w 5235145"/>
              <a:gd name="csY5" fmla="*/ 0 h 1569660"/>
              <a:gd name="csX6" fmla="*/ 3664602 w 5235145"/>
              <a:gd name="csY6" fmla="*/ 0 h 1569660"/>
              <a:gd name="csX7" fmla="*/ 4318995 w 5235145"/>
              <a:gd name="csY7" fmla="*/ 0 h 1569660"/>
              <a:gd name="csX8" fmla="*/ 5235145 w 5235145"/>
              <a:gd name="csY8" fmla="*/ 0 h 1569660"/>
              <a:gd name="csX9" fmla="*/ 5235145 w 5235145"/>
              <a:gd name="csY9" fmla="*/ 491827 h 1569660"/>
              <a:gd name="csX10" fmla="*/ 5235145 w 5235145"/>
              <a:gd name="csY10" fmla="*/ 1046440 h 1569660"/>
              <a:gd name="csX11" fmla="*/ 5235145 w 5235145"/>
              <a:gd name="csY11" fmla="*/ 1569660 h 1569660"/>
              <a:gd name="csX12" fmla="*/ 4476049 w 5235145"/>
              <a:gd name="csY12" fmla="*/ 1569660 h 1569660"/>
              <a:gd name="csX13" fmla="*/ 3821656 w 5235145"/>
              <a:gd name="csY13" fmla="*/ 1569660 h 1569660"/>
              <a:gd name="csX14" fmla="*/ 3062560 w 5235145"/>
              <a:gd name="csY14" fmla="*/ 1569660 h 1569660"/>
              <a:gd name="csX15" fmla="*/ 2303464 w 5235145"/>
              <a:gd name="csY15" fmla="*/ 1569660 h 1569660"/>
              <a:gd name="csX16" fmla="*/ 1753774 w 5235145"/>
              <a:gd name="csY16" fmla="*/ 1569660 h 1569660"/>
              <a:gd name="csX17" fmla="*/ 1047029 w 5235145"/>
              <a:gd name="csY17" fmla="*/ 1569660 h 1569660"/>
              <a:gd name="csX18" fmla="*/ 0 w 5235145"/>
              <a:gd name="csY18" fmla="*/ 1569660 h 1569660"/>
              <a:gd name="csX19" fmla="*/ 0 w 5235145"/>
              <a:gd name="csY19" fmla="*/ 1015047 h 1569660"/>
              <a:gd name="csX20" fmla="*/ 0 w 5235145"/>
              <a:gd name="csY20" fmla="*/ 476130 h 1569660"/>
              <a:gd name="csX21" fmla="*/ 0 w 5235145"/>
              <a:gd name="csY21" fmla="*/ 0 h 1569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35145" h="1569660" fill="none" extrusionOk="0">
                <a:moveTo>
                  <a:pt x="0" y="0"/>
                </a:moveTo>
                <a:cubicBezTo>
                  <a:pt x="155239" y="301"/>
                  <a:pt x="330783" y="-4476"/>
                  <a:pt x="497339" y="0"/>
                </a:cubicBezTo>
                <a:cubicBezTo>
                  <a:pt x="663895" y="4476"/>
                  <a:pt x="1067238" y="-6569"/>
                  <a:pt x="1256435" y="0"/>
                </a:cubicBezTo>
                <a:cubicBezTo>
                  <a:pt x="1445632" y="6569"/>
                  <a:pt x="1668034" y="31071"/>
                  <a:pt x="1910828" y="0"/>
                </a:cubicBezTo>
                <a:cubicBezTo>
                  <a:pt x="2153622" y="-31071"/>
                  <a:pt x="2183537" y="24630"/>
                  <a:pt x="2408167" y="0"/>
                </a:cubicBezTo>
                <a:cubicBezTo>
                  <a:pt x="2632797" y="-24630"/>
                  <a:pt x="2740085" y="14"/>
                  <a:pt x="3010208" y="0"/>
                </a:cubicBezTo>
                <a:cubicBezTo>
                  <a:pt x="3280331" y="-14"/>
                  <a:pt x="3349845" y="22664"/>
                  <a:pt x="3664602" y="0"/>
                </a:cubicBezTo>
                <a:cubicBezTo>
                  <a:pt x="3979359" y="-22664"/>
                  <a:pt x="4071956" y="457"/>
                  <a:pt x="4318995" y="0"/>
                </a:cubicBezTo>
                <a:cubicBezTo>
                  <a:pt x="4566034" y="-457"/>
                  <a:pt x="4896784" y="41384"/>
                  <a:pt x="5235145" y="0"/>
                </a:cubicBezTo>
                <a:cubicBezTo>
                  <a:pt x="5212165" y="196607"/>
                  <a:pt x="5241635" y="357539"/>
                  <a:pt x="5235145" y="491827"/>
                </a:cubicBezTo>
                <a:cubicBezTo>
                  <a:pt x="5228655" y="626115"/>
                  <a:pt x="5259766" y="798305"/>
                  <a:pt x="5235145" y="1046440"/>
                </a:cubicBezTo>
                <a:cubicBezTo>
                  <a:pt x="5210524" y="1294575"/>
                  <a:pt x="5239894" y="1460952"/>
                  <a:pt x="5235145" y="1569660"/>
                </a:cubicBezTo>
                <a:cubicBezTo>
                  <a:pt x="4892413" y="1599393"/>
                  <a:pt x="4751505" y="1541106"/>
                  <a:pt x="4476049" y="1569660"/>
                </a:cubicBezTo>
                <a:cubicBezTo>
                  <a:pt x="4200593" y="1598214"/>
                  <a:pt x="4073680" y="1586499"/>
                  <a:pt x="3821656" y="1569660"/>
                </a:cubicBezTo>
                <a:cubicBezTo>
                  <a:pt x="3569632" y="1552821"/>
                  <a:pt x="3339432" y="1561985"/>
                  <a:pt x="3062560" y="1569660"/>
                </a:cubicBezTo>
                <a:cubicBezTo>
                  <a:pt x="2785688" y="1577335"/>
                  <a:pt x="2581840" y="1539402"/>
                  <a:pt x="2303464" y="1569660"/>
                </a:cubicBezTo>
                <a:cubicBezTo>
                  <a:pt x="2025088" y="1599918"/>
                  <a:pt x="1947043" y="1546805"/>
                  <a:pt x="1753774" y="1569660"/>
                </a:cubicBezTo>
                <a:cubicBezTo>
                  <a:pt x="1560505" y="1592516"/>
                  <a:pt x="1265944" y="1559869"/>
                  <a:pt x="1047029" y="1569660"/>
                </a:cubicBezTo>
                <a:cubicBezTo>
                  <a:pt x="828114" y="1579451"/>
                  <a:pt x="394460" y="1574336"/>
                  <a:pt x="0" y="1569660"/>
                </a:cubicBezTo>
                <a:cubicBezTo>
                  <a:pt x="-8201" y="1312268"/>
                  <a:pt x="-734" y="1206779"/>
                  <a:pt x="0" y="1015047"/>
                </a:cubicBezTo>
                <a:cubicBezTo>
                  <a:pt x="734" y="823315"/>
                  <a:pt x="13300" y="743831"/>
                  <a:pt x="0" y="476130"/>
                </a:cubicBezTo>
                <a:cubicBezTo>
                  <a:pt x="-13300" y="208429"/>
                  <a:pt x="11101" y="99966"/>
                  <a:pt x="0" y="0"/>
                </a:cubicBezTo>
                <a:close/>
              </a:path>
              <a:path w="5235145" h="1569660" stroke="0" extrusionOk="0">
                <a:moveTo>
                  <a:pt x="0" y="0"/>
                </a:moveTo>
                <a:cubicBezTo>
                  <a:pt x="142046" y="20631"/>
                  <a:pt x="478668" y="-9895"/>
                  <a:pt x="706745" y="0"/>
                </a:cubicBezTo>
                <a:cubicBezTo>
                  <a:pt x="934823" y="9895"/>
                  <a:pt x="1015461" y="18350"/>
                  <a:pt x="1308786" y="0"/>
                </a:cubicBezTo>
                <a:cubicBezTo>
                  <a:pt x="1602111" y="-18350"/>
                  <a:pt x="1711224" y="-23004"/>
                  <a:pt x="1910828" y="0"/>
                </a:cubicBezTo>
                <a:cubicBezTo>
                  <a:pt x="2110432" y="23004"/>
                  <a:pt x="2401998" y="-13830"/>
                  <a:pt x="2669924" y="0"/>
                </a:cubicBezTo>
                <a:cubicBezTo>
                  <a:pt x="2937850" y="13830"/>
                  <a:pt x="3055635" y="-31466"/>
                  <a:pt x="3324317" y="0"/>
                </a:cubicBezTo>
                <a:cubicBezTo>
                  <a:pt x="3592999" y="31466"/>
                  <a:pt x="3782834" y="-19821"/>
                  <a:pt x="3978710" y="0"/>
                </a:cubicBezTo>
                <a:cubicBezTo>
                  <a:pt x="4174586" y="19821"/>
                  <a:pt x="4315748" y="1674"/>
                  <a:pt x="4476049" y="0"/>
                </a:cubicBezTo>
                <a:cubicBezTo>
                  <a:pt x="4636350" y="-1674"/>
                  <a:pt x="5064556" y="9558"/>
                  <a:pt x="5235145" y="0"/>
                </a:cubicBezTo>
                <a:cubicBezTo>
                  <a:pt x="5234866" y="153077"/>
                  <a:pt x="5247206" y="366190"/>
                  <a:pt x="5235145" y="507523"/>
                </a:cubicBezTo>
                <a:cubicBezTo>
                  <a:pt x="5223084" y="648856"/>
                  <a:pt x="5224145" y="746966"/>
                  <a:pt x="5235145" y="983654"/>
                </a:cubicBezTo>
                <a:cubicBezTo>
                  <a:pt x="5246145" y="1220342"/>
                  <a:pt x="5262804" y="1437341"/>
                  <a:pt x="5235145" y="1569660"/>
                </a:cubicBezTo>
                <a:cubicBezTo>
                  <a:pt x="5079620" y="1576614"/>
                  <a:pt x="4843370" y="1566768"/>
                  <a:pt x="4685455" y="1569660"/>
                </a:cubicBezTo>
                <a:cubicBezTo>
                  <a:pt x="4527540" y="1572553"/>
                  <a:pt x="4182717" y="1539590"/>
                  <a:pt x="3978710" y="1569660"/>
                </a:cubicBezTo>
                <a:cubicBezTo>
                  <a:pt x="3774703" y="1599730"/>
                  <a:pt x="3442038" y="1589463"/>
                  <a:pt x="3219614" y="1569660"/>
                </a:cubicBezTo>
                <a:cubicBezTo>
                  <a:pt x="2997190" y="1549857"/>
                  <a:pt x="2829615" y="1592794"/>
                  <a:pt x="2512870" y="1569660"/>
                </a:cubicBezTo>
                <a:cubicBezTo>
                  <a:pt x="2196125" y="1546526"/>
                  <a:pt x="1994221" y="1582020"/>
                  <a:pt x="1858476" y="1569660"/>
                </a:cubicBezTo>
                <a:cubicBezTo>
                  <a:pt x="1722731" y="1557300"/>
                  <a:pt x="1296163" y="1565966"/>
                  <a:pt x="1151732" y="1569660"/>
                </a:cubicBezTo>
                <a:cubicBezTo>
                  <a:pt x="1007301" y="1573354"/>
                  <a:pt x="256523" y="1594027"/>
                  <a:pt x="0" y="1569660"/>
                </a:cubicBezTo>
                <a:cubicBezTo>
                  <a:pt x="22026" y="1295705"/>
                  <a:pt x="22241" y="1200086"/>
                  <a:pt x="0" y="1015047"/>
                </a:cubicBezTo>
                <a:cubicBezTo>
                  <a:pt x="-22241" y="830008"/>
                  <a:pt x="-11678" y="617393"/>
                  <a:pt x="0" y="507523"/>
                </a:cubicBezTo>
                <a:cubicBezTo>
                  <a:pt x="11678" y="397653"/>
                  <a:pt x="22069" y="109311"/>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400" b="1" dirty="0">
                <a:solidFill>
                  <a:schemeClr val="bg1"/>
                </a:solidFill>
                <a:latin typeface="Comic Sans MS" panose="030F0702030302020204" pitchFamily="66" charset="0"/>
              </a:rPr>
              <a:t>Mrs Lindsey Hobbins</a:t>
            </a:r>
          </a:p>
          <a:p>
            <a:r>
              <a:rPr lang="en-GB" sz="2400" b="1" dirty="0">
                <a:solidFill>
                  <a:schemeClr val="bg1"/>
                </a:solidFill>
                <a:latin typeface="Comic Sans MS" panose="030F0702030302020204" pitchFamily="66" charset="0"/>
              </a:rPr>
              <a:t>SENDCo , SLT, DDSL</a:t>
            </a:r>
          </a:p>
          <a:p>
            <a:r>
              <a:rPr lang="en-GB" sz="2400" b="1" dirty="0">
                <a:solidFill>
                  <a:schemeClr val="bg1"/>
                </a:solidFill>
                <a:latin typeface="Comic Sans MS" panose="030F0702030302020204" pitchFamily="66" charset="0"/>
              </a:rPr>
              <a:t>01752 705367</a:t>
            </a:r>
          </a:p>
          <a:p>
            <a:r>
              <a:rPr lang="en-GB" sz="2400" b="1" dirty="0">
                <a:solidFill>
                  <a:schemeClr val="bg1"/>
                </a:solidFill>
                <a:latin typeface="Comic Sans MS" panose="030F0702030302020204" pitchFamily="66" charset="0"/>
              </a:rPr>
              <a:t>lhobbins@afa.westst.org.uk</a:t>
            </a:r>
          </a:p>
        </p:txBody>
      </p:sp>
      <p:sp>
        <p:nvSpPr>
          <p:cNvPr id="11" name="TextBox 10">
            <a:extLst>
              <a:ext uri="{FF2B5EF4-FFF2-40B4-BE49-F238E27FC236}">
                <a16:creationId xmlns:a16="http://schemas.microsoft.com/office/drawing/2014/main" id="{1593E030-19DB-412B-ACFC-C275E380A28D}"/>
              </a:ext>
            </a:extLst>
          </p:cNvPr>
          <p:cNvSpPr txBox="1"/>
          <p:nvPr/>
        </p:nvSpPr>
        <p:spPr>
          <a:xfrm>
            <a:off x="6592439" y="4643836"/>
            <a:ext cx="5430455" cy="1569660"/>
          </a:xfrm>
          <a:custGeom>
            <a:avLst/>
            <a:gdLst>
              <a:gd name="csX0" fmla="*/ 0 w 5430455"/>
              <a:gd name="csY0" fmla="*/ 0 h 1569660"/>
              <a:gd name="csX1" fmla="*/ 515893 w 5430455"/>
              <a:gd name="csY1" fmla="*/ 0 h 1569660"/>
              <a:gd name="csX2" fmla="*/ 1303309 w 5430455"/>
              <a:gd name="csY2" fmla="*/ 0 h 1569660"/>
              <a:gd name="csX3" fmla="*/ 1982116 w 5430455"/>
              <a:gd name="csY3" fmla="*/ 0 h 1569660"/>
              <a:gd name="csX4" fmla="*/ 2498009 w 5430455"/>
              <a:gd name="csY4" fmla="*/ 0 h 1569660"/>
              <a:gd name="csX5" fmla="*/ 3122512 w 5430455"/>
              <a:gd name="csY5" fmla="*/ 0 h 1569660"/>
              <a:gd name="csX6" fmla="*/ 3801318 w 5430455"/>
              <a:gd name="csY6" fmla="*/ 0 h 1569660"/>
              <a:gd name="csX7" fmla="*/ 4480125 w 5430455"/>
              <a:gd name="csY7" fmla="*/ 0 h 1569660"/>
              <a:gd name="csX8" fmla="*/ 5430455 w 5430455"/>
              <a:gd name="csY8" fmla="*/ 0 h 1569660"/>
              <a:gd name="csX9" fmla="*/ 5430455 w 5430455"/>
              <a:gd name="csY9" fmla="*/ 491827 h 1569660"/>
              <a:gd name="csX10" fmla="*/ 5430455 w 5430455"/>
              <a:gd name="csY10" fmla="*/ 1046440 h 1569660"/>
              <a:gd name="csX11" fmla="*/ 5430455 w 5430455"/>
              <a:gd name="csY11" fmla="*/ 1569660 h 1569660"/>
              <a:gd name="csX12" fmla="*/ 4643039 w 5430455"/>
              <a:gd name="csY12" fmla="*/ 1569660 h 1569660"/>
              <a:gd name="csX13" fmla="*/ 3964232 w 5430455"/>
              <a:gd name="csY13" fmla="*/ 1569660 h 1569660"/>
              <a:gd name="csX14" fmla="*/ 3176816 w 5430455"/>
              <a:gd name="csY14" fmla="*/ 1569660 h 1569660"/>
              <a:gd name="csX15" fmla="*/ 2389400 w 5430455"/>
              <a:gd name="csY15" fmla="*/ 1569660 h 1569660"/>
              <a:gd name="csX16" fmla="*/ 1819202 w 5430455"/>
              <a:gd name="csY16" fmla="*/ 1569660 h 1569660"/>
              <a:gd name="csX17" fmla="*/ 1086091 w 5430455"/>
              <a:gd name="csY17" fmla="*/ 1569660 h 1569660"/>
              <a:gd name="csX18" fmla="*/ 0 w 5430455"/>
              <a:gd name="csY18" fmla="*/ 1569660 h 1569660"/>
              <a:gd name="csX19" fmla="*/ 0 w 5430455"/>
              <a:gd name="csY19" fmla="*/ 1015047 h 1569660"/>
              <a:gd name="csX20" fmla="*/ 0 w 5430455"/>
              <a:gd name="csY20" fmla="*/ 476130 h 1569660"/>
              <a:gd name="csX21" fmla="*/ 0 w 5430455"/>
              <a:gd name="csY21" fmla="*/ 0 h 1569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430455" h="1569660" fill="none" extrusionOk="0">
                <a:moveTo>
                  <a:pt x="0" y="0"/>
                </a:moveTo>
                <a:cubicBezTo>
                  <a:pt x="204876" y="-4242"/>
                  <a:pt x="351991" y="-23815"/>
                  <a:pt x="515893" y="0"/>
                </a:cubicBezTo>
                <a:cubicBezTo>
                  <a:pt x="679795" y="23815"/>
                  <a:pt x="929126" y="-39144"/>
                  <a:pt x="1303309" y="0"/>
                </a:cubicBezTo>
                <a:cubicBezTo>
                  <a:pt x="1677492" y="39144"/>
                  <a:pt x="1682504" y="13693"/>
                  <a:pt x="1982116" y="0"/>
                </a:cubicBezTo>
                <a:cubicBezTo>
                  <a:pt x="2281728" y="-13693"/>
                  <a:pt x="2377677" y="9562"/>
                  <a:pt x="2498009" y="0"/>
                </a:cubicBezTo>
                <a:cubicBezTo>
                  <a:pt x="2618341" y="-9562"/>
                  <a:pt x="2959410" y="-31141"/>
                  <a:pt x="3122512" y="0"/>
                </a:cubicBezTo>
                <a:cubicBezTo>
                  <a:pt x="3285614" y="31141"/>
                  <a:pt x="3606934" y="-20298"/>
                  <a:pt x="3801318" y="0"/>
                </a:cubicBezTo>
                <a:cubicBezTo>
                  <a:pt x="3995702" y="20298"/>
                  <a:pt x="4332671" y="15964"/>
                  <a:pt x="4480125" y="0"/>
                </a:cubicBezTo>
                <a:cubicBezTo>
                  <a:pt x="4627579" y="-15964"/>
                  <a:pt x="5148334" y="30249"/>
                  <a:pt x="5430455" y="0"/>
                </a:cubicBezTo>
                <a:cubicBezTo>
                  <a:pt x="5407475" y="196607"/>
                  <a:pt x="5436945" y="357539"/>
                  <a:pt x="5430455" y="491827"/>
                </a:cubicBezTo>
                <a:cubicBezTo>
                  <a:pt x="5423965" y="626115"/>
                  <a:pt x="5455076" y="798305"/>
                  <a:pt x="5430455" y="1046440"/>
                </a:cubicBezTo>
                <a:cubicBezTo>
                  <a:pt x="5405834" y="1294575"/>
                  <a:pt x="5435204" y="1460952"/>
                  <a:pt x="5430455" y="1569660"/>
                </a:cubicBezTo>
                <a:cubicBezTo>
                  <a:pt x="5243113" y="1580414"/>
                  <a:pt x="4963460" y="1592999"/>
                  <a:pt x="4643039" y="1569660"/>
                </a:cubicBezTo>
                <a:cubicBezTo>
                  <a:pt x="4322618" y="1546321"/>
                  <a:pt x="4147790" y="1583591"/>
                  <a:pt x="3964232" y="1569660"/>
                </a:cubicBezTo>
                <a:cubicBezTo>
                  <a:pt x="3780674" y="1555729"/>
                  <a:pt x="3403936" y="1563831"/>
                  <a:pt x="3176816" y="1569660"/>
                </a:cubicBezTo>
                <a:cubicBezTo>
                  <a:pt x="2949696" y="1575489"/>
                  <a:pt x="2567031" y="1579787"/>
                  <a:pt x="2389400" y="1569660"/>
                </a:cubicBezTo>
                <a:cubicBezTo>
                  <a:pt x="2211769" y="1559533"/>
                  <a:pt x="2020330" y="1549097"/>
                  <a:pt x="1819202" y="1569660"/>
                </a:cubicBezTo>
                <a:cubicBezTo>
                  <a:pt x="1618074" y="1590223"/>
                  <a:pt x="1314125" y="1596069"/>
                  <a:pt x="1086091" y="1569660"/>
                </a:cubicBezTo>
                <a:cubicBezTo>
                  <a:pt x="858057" y="1543251"/>
                  <a:pt x="504349" y="1527825"/>
                  <a:pt x="0" y="1569660"/>
                </a:cubicBezTo>
                <a:cubicBezTo>
                  <a:pt x="-8201" y="1312268"/>
                  <a:pt x="-734" y="1206779"/>
                  <a:pt x="0" y="1015047"/>
                </a:cubicBezTo>
                <a:cubicBezTo>
                  <a:pt x="734" y="823315"/>
                  <a:pt x="13300" y="743831"/>
                  <a:pt x="0" y="476130"/>
                </a:cubicBezTo>
                <a:cubicBezTo>
                  <a:pt x="-13300" y="208429"/>
                  <a:pt x="11101" y="99966"/>
                  <a:pt x="0" y="0"/>
                </a:cubicBezTo>
                <a:close/>
              </a:path>
              <a:path w="5430455" h="1569660" stroke="0" extrusionOk="0">
                <a:moveTo>
                  <a:pt x="0" y="0"/>
                </a:moveTo>
                <a:cubicBezTo>
                  <a:pt x="298905" y="26741"/>
                  <a:pt x="499820" y="-22084"/>
                  <a:pt x="733111" y="0"/>
                </a:cubicBezTo>
                <a:cubicBezTo>
                  <a:pt x="966402" y="22084"/>
                  <a:pt x="1096749" y="-18617"/>
                  <a:pt x="1357614" y="0"/>
                </a:cubicBezTo>
                <a:cubicBezTo>
                  <a:pt x="1618479" y="18617"/>
                  <a:pt x="1672863" y="10508"/>
                  <a:pt x="1982116" y="0"/>
                </a:cubicBezTo>
                <a:cubicBezTo>
                  <a:pt x="2291369" y="-10508"/>
                  <a:pt x="2534366" y="25926"/>
                  <a:pt x="2769532" y="0"/>
                </a:cubicBezTo>
                <a:cubicBezTo>
                  <a:pt x="3004698" y="-25926"/>
                  <a:pt x="3165060" y="-20500"/>
                  <a:pt x="3448339" y="0"/>
                </a:cubicBezTo>
                <a:cubicBezTo>
                  <a:pt x="3731618" y="20500"/>
                  <a:pt x="3919462" y="24541"/>
                  <a:pt x="4127146" y="0"/>
                </a:cubicBezTo>
                <a:cubicBezTo>
                  <a:pt x="4334830" y="-24541"/>
                  <a:pt x="4405810" y="-1061"/>
                  <a:pt x="4643039" y="0"/>
                </a:cubicBezTo>
                <a:cubicBezTo>
                  <a:pt x="4880268" y="1061"/>
                  <a:pt x="5077092" y="17212"/>
                  <a:pt x="5430455" y="0"/>
                </a:cubicBezTo>
                <a:cubicBezTo>
                  <a:pt x="5430176" y="153077"/>
                  <a:pt x="5442516" y="366190"/>
                  <a:pt x="5430455" y="507523"/>
                </a:cubicBezTo>
                <a:cubicBezTo>
                  <a:pt x="5418394" y="648856"/>
                  <a:pt x="5419455" y="746966"/>
                  <a:pt x="5430455" y="983654"/>
                </a:cubicBezTo>
                <a:cubicBezTo>
                  <a:pt x="5441455" y="1220342"/>
                  <a:pt x="5458114" y="1437341"/>
                  <a:pt x="5430455" y="1569660"/>
                </a:cubicBezTo>
                <a:cubicBezTo>
                  <a:pt x="5155673" y="1575445"/>
                  <a:pt x="5005484" y="1591458"/>
                  <a:pt x="4860257" y="1569660"/>
                </a:cubicBezTo>
                <a:cubicBezTo>
                  <a:pt x="4715030" y="1547862"/>
                  <a:pt x="4296162" y="1544456"/>
                  <a:pt x="4127146" y="1569660"/>
                </a:cubicBezTo>
                <a:cubicBezTo>
                  <a:pt x="3958130" y="1594864"/>
                  <a:pt x="3500926" y="1555884"/>
                  <a:pt x="3339730" y="1569660"/>
                </a:cubicBezTo>
                <a:cubicBezTo>
                  <a:pt x="3178534" y="1583436"/>
                  <a:pt x="2787264" y="1535062"/>
                  <a:pt x="2606618" y="1569660"/>
                </a:cubicBezTo>
                <a:cubicBezTo>
                  <a:pt x="2425972" y="1604258"/>
                  <a:pt x="2160491" y="1543434"/>
                  <a:pt x="1927812" y="1569660"/>
                </a:cubicBezTo>
                <a:cubicBezTo>
                  <a:pt x="1695133" y="1595886"/>
                  <a:pt x="1371686" y="1547456"/>
                  <a:pt x="1194700" y="1569660"/>
                </a:cubicBezTo>
                <a:cubicBezTo>
                  <a:pt x="1017714" y="1591864"/>
                  <a:pt x="462464" y="1613883"/>
                  <a:pt x="0" y="1569660"/>
                </a:cubicBezTo>
                <a:cubicBezTo>
                  <a:pt x="22026" y="1295705"/>
                  <a:pt x="22241" y="1200086"/>
                  <a:pt x="0" y="1015047"/>
                </a:cubicBezTo>
                <a:cubicBezTo>
                  <a:pt x="-22241" y="830008"/>
                  <a:pt x="-11678" y="617393"/>
                  <a:pt x="0" y="507523"/>
                </a:cubicBezTo>
                <a:cubicBezTo>
                  <a:pt x="11678" y="397653"/>
                  <a:pt x="22069" y="109311"/>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2400" b="1" dirty="0">
                <a:solidFill>
                  <a:schemeClr val="bg1"/>
                </a:solidFill>
                <a:latin typeface="Comic Sans MS" panose="030F0702030302020204" pitchFamily="66" charset="0"/>
              </a:rPr>
              <a:t>Mrs Ruth Baptiste</a:t>
            </a:r>
          </a:p>
          <a:p>
            <a:r>
              <a:rPr lang="en-GB" sz="2400" b="1" dirty="0">
                <a:solidFill>
                  <a:schemeClr val="bg1"/>
                </a:solidFill>
                <a:latin typeface="Comic Sans MS" panose="030F0702030302020204" pitchFamily="66" charset="0"/>
              </a:rPr>
              <a:t>Head Teacher , DSL</a:t>
            </a:r>
          </a:p>
          <a:p>
            <a:r>
              <a:rPr lang="en-GB" sz="2400" b="1" dirty="0">
                <a:solidFill>
                  <a:schemeClr val="bg1"/>
                </a:solidFill>
                <a:latin typeface="Comic Sans MS" panose="030F0702030302020204" pitchFamily="66" charset="0"/>
              </a:rPr>
              <a:t>01752 705367</a:t>
            </a:r>
          </a:p>
          <a:p>
            <a:r>
              <a:rPr lang="en-GB" sz="2400" b="1" dirty="0">
                <a:solidFill>
                  <a:schemeClr val="bg1"/>
                </a:solidFill>
                <a:latin typeface="Comic Sans MS" panose="030F0702030302020204" pitchFamily="66" charset="0"/>
              </a:rPr>
              <a:t>rbaptiste@afa.westst.org.uk</a:t>
            </a:r>
          </a:p>
        </p:txBody>
      </p:sp>
      <p:sp>
        <p:nvSpPr>
          <p:cNvPr id="3" name="AutoShape 2">
            <a:extLst>
              <a:ext uri="{FF2B5EF4-FFF2-40B4-BE49-F238E27FC236}">
                <a16:creationId xmlns:a16="http://schemas.microsoft.com/office/drawing/2014/main" id="{B85DAF7F-57A5-45EE-BE0A-BB2DC22C7A9C}"/>
              </a:ext>
            </a:extLst>
          </p:cNvPr>
          <p:cNvSpPr>
            <a:spLocks noChangeAspect="1" noChangeArrowheads="1"/>
          </p:cNvSpPr>
          <p:nvPr/>
        </p:nvSpPr>
        <p:spPr bwMode="auto">
          <a:xfrm>
            <a:off x="5943599" y="3276600"/>
            <a:ext cx="316359"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Comic Sans MS" panose="030F0702030302020204" pitchFamily="66" charset="0"/>
            </a:endParaRPr>
          </a:p>
        </p:txBody>
      </p:sp>
      <p:sp>
        <p:nvSpPr>
          <p:cNvPr id="4" name="AutoShape 4">
            <a:extLst>
              <a:ext uri="{FF2B5EF4-FFF2-40B4-BE49-F238E27FC236}">
                <a16:creationId xmlns:a16="http://schemas.microsoft.com/office/drawing/2014/main" id="{F6961B48-1215-47AC-AF9C-A616AB9479B0}"/>
              </a:ext>
            </a:extLst>
          </p:cNvPr>
          <p:cNvSpPr>
            <a:spLocks noChangeAspect="1" noChangeArrowheads="1"/>
          </p:cNvSpPr>
          <p:nvPr/>
        </p:nvSpPr>
        <p:spPr bwMode="auto">
          <a:xfrm>
            <a:off x="6095999" y="3429000"/>
            <a:ext cx="316359"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latin typeface="Comic Sans MS" panose="030F0702030302020204" pitchFamily="66" charset="0"/>
            </a:endParaRPr>
          </a:p>
        </p:txBody>
      </p:sp>
      <p:pic>
        <p:nvPicPr>
          <p:cNvPr id="15" name="Picture 3">
            <a:extLst>
              <a:ext uri="{FF2B5EF4-FFF2-40B4-BE49-F238E27FC236}">
                <a16:creationId xmlns:a16="http://schemas.microsoft.com/office/drawing/2014/main" id="{8B50858B-A4BC-BD6F-BEFE-5D32DB9450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5006296" y="1373423"/>
            <a:ext cx="1560009" cy="1878763"/>
          </a:xfrm>
          <a:custGeom>
            <a:avLst/>
            <a:gdLst>
              <a:gd name="csX0" fmla="*/ 0 w 1560009"/>
              <a:gd name="csY0" fmla="*/ 0 h 1878763"/>
              <a:gd name="csX1" fmla="*/ 551203 w 1560009"/>
              <a:gd name="csY1" fmla="*/ 0 h 1878763"/>
              <a:gd name="csX2" fmla="*/ 1071206 w 1560009"/>
              <a:gd name="csY2" fmla="*/ 0 h 1878763"/>
              <a:gd name="csX3" fmla="*/ 1560009 w 1560009"/>
              <a:gd name="csY3" fmla="*/ 0 h 1878763"/>
              <a:gd name="csX4" fmla="*/ 1560009 w 1560009"/>
              <a:gd name="csY4" fmla="*/ 432115 h 1878763"/>
              <a:gd name="csX5" fmla="*/ 1560009 w 1560009"/>
              <a:gd name="csY5" fmla="*/ 920594 h 1878763"/>
              <a:gd name="csX6" fmla="*/ 1560009 w 1560009"/>
              <a:gd name="csY6" fmla="*/ 1352709 h 1878763"/>
              <a:gd name="csX7" fmla="*/ 1560009 w 1560009"/>
              <a:gd name="csY7" fmla="*/ 1878763 h 1878763"/>
              <a:gd name="csX8" fmla="*/ 1086806 w 1560009"/>
              <a:gd name="csY8" fmla="*/ 1878763 h 1878763"/>
              <a:gd name="csX9" fmla="*/ 566803 w 1560009"/>
              <a:gd name="csY9" fmla="*/ 1878763 h 1878763"/>
              <a:gd name="csX10" fmla="*/ 0 w 1560009"/>
              <a:gd name="csY10" fmla="*/ 1878763 h 1878763"/>
              <a:gd name="csX11" fmla="*/ 0 w 1560009"/>
              <a:gd name="csY11" fmla="*/ 1446648 h 1878763"/>
              <a:gd name="csX12" fmla="*/ 0 w 1560009"/>
              <a:gd name="csY12" fmla="*/ 995744 h 1878763"/>
              <a:gd name="csX13" fmla="*/ 0 w 1560009"/>
              <a:gd name="csY13" fmla="*/ 582417 h 1878763"/>
              <a:gd name="csX14" fmla="*/ 0 w 1560009"/>
              <a:gd name="csY14" fmla="*/ 0 h 18787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560009" h="1878763" extrusionOk="0">
                <a:moveTo>
                  <a:pt x="0" y="0"/>
                </a:moveTo>
                <a:cubicBezTo>
                  <a:pt x="209215" y="-36617"/>
                  <a:pt x="413869" y="58625"/>
                  <a:pt x="551203" y="0"/>
                </a:cubicBezTo>
                <a:cubicBezTo>
                  <a:pt x="688537" y="-58625"/>
                  <a:pt x="817615" y="36903"/>
                  <a:pt x="1071206" y="0"/>
                </a:cubicBezTo>
                <a:cubicBezTo>
                  <a:pt x="1324797" y="-36903"/>
                  <a:pt x="1331774" y="14314"/>
                  <a:pt x="1560009" y="0"/>
                </a:cubicBezTo>
                <a:cubicBezTo>
                  <a:pt x="1606530" y="89280"/>
                  <a:pt x="1523467" y="254834"/>
                  <a:pt x="1560009" y="432115"/>
                </a:cubicBezTo>
                <a:cubicBezTo>
                  <a:pt x="1596551" y="609397"/>
                  <a:pt x="1504007" y="676377"/>
                  <a:pt x="1560009" y="920594"/>
                </a:cubicBezTo>
                <a:cubicBezTo>
                  <a:pt x="1616011" y="1164811"/>
                  <a:pt x="1510276" y="1221356"/>
                  <a:pt x="1560009" y="1352709"/>
                </a:cubicBezTo>
                <a:cubicBezTo>
                  <a:pt x="1609742" y="1484063"/>
                  <a:pt x="1513860" y="1747692"/>
                  <a:pt x="1560009" y="1878763"/>
                </a:cubicBezTo>
                <a:cubicBezTo>
                  <a:pt x="1406153" y="1929911"/>
                  <a:pt x="1211136" y="1869185"/>
                  <a:pt x="1086806" y="1878763"/>
                </a:cubicBezTo>
                <a:cubicBezTo>
                  <a:pt x="962476" y="1888341"/>
                  <a:pt x="793952" y="1873664"/>
                  <a:pt x="566803" y="1878763"/>
                </a:cubicBezTo>
                <a:cubicBezTo>
                  <a:pt x="339654" y="1883862"/>
                  <a:pt x="245250" y="1818609"/>
                  <a:pt x="0" y="1878763"/>
                </a:cubicBezTo>
                <a:cubicBezTo>
                  <a:pt x="-39836" y="1783496"/>
                  <a:pt x="40757" y="1571632"/>
                  <a:pt x="0" y="1446648"/>
                </a:cubicBezTo>
                <a:cubicBezTo>
                  <a:pt x="-40757" y="1321665"/>
                  <a:pt x="33911" y="1087411"/>
                  <a:pt x="0" y="995744"/>
                </a:cubicBezTo>
                <a:cubicBezTo>
                  <a:pt x="-33911" y="904077"/>
                  <a:pt x="42533" y="765202"/>
                  <a:pt x="0" y="582417"/>
                </a:cubicBezTo>
                <a:cubicBezTo>
                  <a:pt x="-42533" y="399632"/>
                  <a:pt x="57048" y="170976"/>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2679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How are children with Special Education Need or Disabilities (SEND) supported?</a:t>
            </a: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3891212070"/>
              </p:ext>
            </p:extLst>
          </p:nvPr>
        </p:nvGraphicFramePr>
        <p:xfrm>
          <a:off x="259901" y="2150507"/>
          <a:ext cx="11093899" cy="4402011"/>
        </p:xfrm>
        <a:graphic>
          <a:graphicData uri="http://schemas.openxmlformats.org/drawingml/2006/table">
            <a:tbl>
              <a:tblPr>
                <a:tableStyleId>{5C22544A-7EE6-4342-B048-85BDC9FD1C3A}</a:tableStyleId>
              </a:tblPr>
              <a:tblGrid>
                <a:gridCol w="11093899">
                  <a:extLst>
                    <a:ext uri="{9D8B030D-6E8A-4147-A177-3AD203B41FA5}">
                      <a16:colId xmlns:a16="http://schemas.microsoft.com/office/drawing/2014/main" val="1438435520"/>
                    </a:ext>
                  </a:extLst>
                </a:gridCol>
              </a:tblGrid>
              <a:tr h="3854203">
                <a:tc>
                  <a:txBody>
                    <a:bodyPr/>
                    <a:lstStyle/>
                    <a:p>
                      <a:pPr marL="342900" lvl="0" indent="-342900" algn="l" fontAlgn="base">
                        <a:lnSpc>
                          <a:spcPct val="121000"/>
                        </a:lnSpc>
                        <a:spcAft>
                          <a:spcPts val="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All children at Austin Farm are provided with high quality teaching, this includes children with SEND.  </a:t>
                      </a:r>
                    </a:p>
                    <a:p>
                      <a:pPr marL="342900" lvl="0" indent="-342900" algn="l" fontAlgn="base">
                        <a:lnSpc>
                          <a:spcPct val="120000"/>
                        </a:lnSpc>
                        <a:spcAft>
                          <a:spcPts val="2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Children who are performing significantly below their age related expectations may be given a Learning Plan. Here, targets are set to ensure the child meets their small steps of progress. These plans are reviewed and updated regularly and shared with both parents and children.</a:t>
                      </a:r>
                    </a:p>
                    <a:p>
                      <a:pPr marL="342900" lvl="0" indent="-342900" algn="l" fontAlgn="base">
                        <a:lnSpc>
                          <a:spcPct val="120000"/>
                        </a:lnSpc>
                        <a:spcAft>
                          <a:spcPts val="2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EduKey Provision Map is used to map out a child’s support through Learning Plans.  </a:t>
                      </a:r>
                    </a:p>
                    <a:p>
                      <a:pPr marL="342900" lvl="0" indent="-342900" algn="l" fontAlgn="base">
                        <a:lnSpc>
                          <a:spcPct val="120000"/>
                        </a:lnSpc>
                        <a:spcAft>
                          <a:spcPts val="10"/>
                        </a:spcAft>
                        <a:buClr>
                          <a:srgbClr val="000000"/>
                        </a:buClr>
                        <a:buSzPts val="1200"/>
                        <a:buFont typeface="Arial" panose="020B0604020202020204" pitchFamily="34" charset="0"/>
                        <a:buChar char="•"/>
                      </a:pPr>
                      <a:r>
                        <a:rPr lang="en-GB" sz="2200" b="1" u="none" strike="noStrike" dirty="0">
                          <a:effectLst/>
                          <a:uFill>
                            <a:solidFill>
                              <a:srgbClr val="000000"/>
                            </a:solidFill>
                          </a:uFill>
                          <a:latin typeface="Comic Sans MS" panose="030F0702030302020204" pitchFamily="66" charset="0"/>
                        </a:rPr>
                        <a:t>The teacher and SENDCO communicate frequently to discuss the child’s progress and achievements. This forms part of the graduated approach (a model of action and intervention). </a:t>
                      </a:r>
                      <a:endParaRPr lang="en-GB" sz="2200" b="1"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pic>
        <p:nvPicPr>
          <p:cNvPr id="7" name="Picture 6">
            <a:extLst>
              <a:ext uri="{FF2B5EF4-FFF2-40B4-BE49-F238E27FC236}">
                <a16:creationId xmlns:a16="http://schemas.microsoft.com/office/drawing/2014/main" id="{7359F898-9F86-45FC-A970-1CB2D4E40375}"/>
              </a:ext>
            </a:extLst>
          </p:cNvPr>
          <p:cNvPicPr/>
          <p:nvPr/>
        </p:nvPicPr>
        <p:blipFill>
          <a:blip r:embed="rId2"/>
          <a:stretch>
            <a:fillRect/>
          </a:stretch>
        </p:blipFill>
        <p:spPr>
          <a:xfrm>
            <a:off x="9756655" y="6251603"/>
            <a:ext cx="2175444" cy="506092"/>
          </a:xfrm>
          <a:prstGeom prst="rect">
            <a:avLst/>
          </a:prstGeom>
        </p:spPr>
      </p:pic>
    </p:spTree>
    <p:extLst>
      <p:ext uri="{BB962C8B-B14F-4D97-AF65-F5344CB8AC3E}">
        <p14:creationId xmlns:p14="http://schemas.microsoft.com/office/powerpoint/2010/main" val="2984901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nSpc>
                <a:spcPct val="90000"/>
              </a:lnSpc>
            </a:pPr>
            <a:r>
              <a:rPr lang="en-GB" sz="4300" dirty="0">
                <a:solidFill>
                  <a:schemeClr val="bg1"/>
                </a:solidFill>
                <a:latin typeface="Comic Sans MS" panose="030F0702030302020204" pitchFamily="66" charset="0"/>
              </a:rPr>
              <a:t>How are children with Special Education Need or Disabilities (SEND) supported?</a:t>
            </a: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1280922940"/>
              </p:ext>
            </p:extLst>
          </p:nvPr>
        </p:nvGraphicFramePr>
        <p:xfrm>
          <a:off x="578299" y="2079843"/>
          <a:ext cx="10775501" cy="4633151"/>
        </p:xfrm>
        <a:graphic>
          <a:graphicData uri="http://schemas.openxmlformats.org/drawingml/2006/table">
            <a:tbl>
              <a:tblPr>
                <a:tableStyleId>{5C22544A-7EE6-4342-B048-85BDC9FD1C3A}</a:tableStyleId>
              </a:tblPr>
              <a:tblGrid>
                <a:gridCol w="10775501">
                  <a:extLst>
                    <a:ext uri="{9D8B030D-6E8A-4147-A177-3AD203B41FA5}">
                      <a16:colId xmlns:a16="http://schemas.microsoft.com/office/drawing/2014/main" val="1438435520"/>
                    </a:ext>
                  </a:extLst>
                </a:gridCol>
              </a:tblGrid>
              <a:tr h="3854203">
                <a:tc>
                  <a:txBody>
                    <a:bodyPr/>
                    <a:lstStyle/>
                    <a:p>
                      <a:pPr marL="342900" lvl="0" indent="-342900" algn="l" fontAlgn="base">
                        <a:lnSpc>
                          <a:spcPct val="123000"/>
                        </a:lnSpc>
                        <a:spcAft>
                          <a:spcPts val="0"/>
                        </a:spcAft>
                        <a:buClr>
                          <a:srgbClr val="000000"/>
                        </a:buClr>
                        <a:buSzPts val="1200"/>
                        <a:buFont typeface="Arial" panose="020B0604020202020204" pitchFamily="34" charset="0"/>
                        <a:buChar char="•"/>
                      </a:pPr>
                      <a:r>
                        <a:rPr lang="en-GB" sz="1800" b="0"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rPr>
                        <a:t>The class and school environment are assessed to meet the child’s needs. More information can be found in the Accessibility Policy which can be found on our school website. All children at Austin farm are encouraged to take part in extracurricular activities. Staff will try and support children in these activities in the same way they are supported in school. In some circumstances, we would welcome the parent of the children with SEND support during the clubs. This can be arranged in discussion with the school. </a:t>
                      </a:r>
                    </a:p>
                    <a:p>
                      <a:pPr marL="342900" lvl="0" indent="-342900" algn="l" fontAlgn="base">
                        <a:lnSpc>
                          <a:spcPct val="120000"/>
                        </a:lnSpc>
                        <a:spcAft>
                          <a:spcPts val="5"/>
                        </a:spcAft>
                        <a:buClr>
                          <a:srgbClr val="000000"/>
                        </a:buClr>
                        <a:buSzPts val="1200"/>
                        <a:buFont typeface="Arial" panose="020B0604020202020204" pitchFamily="34" charset="0"/>
                        <a:buChar char="•"/>
                      </a:pPr>
                      <a:r>
                        <a:rPr lang="en-GB" sz="1800" b="0" u="none" strike="noStrike" dirty="0">
                          <a:solidFill>
                            <a:srgbClr val="00000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rPr>
                        <a:t>Children who have social, emotional and mental health needs (often called SEMH needs) are encouraged to share their feelings and thoughts. Spiritual, Moral, Social and Cultural (SMSC) lessons provide the children with strategies on how to do this. Additionally, our ELSA trained teaching assistants support children’s well-being.  </a:t>
                      </a:r>
                    </a:p>
                    <a:p>
                      <a:pPr marL="342900" lvl="0" indent="-342900" algn="l" fontAlgn="base">
                        <a:lnSpc>
                          <a:spcPct val="120000"/>
                        </a:lnSpc>
                        <a:spcAft>
                          <a:spcPts val="5"/>
                        </a:spcAft>
                        <a:buClr>
                          <a:srgbClr val="000000"/>
                        </a:buClr>
                        <a:buSzPts val="1200"/>
                        <a:buFont typeface="Arial" panose="020B0604020202020204" pitchFamily="34" charset="0"/>
                        <a:buChar char="•"/>
                      </a:pPr>
                      <a:r>
                        <a:rPr lang="en-GB" sz="1800" b="0" kern="1200" dirty="0">
                          <a:solidFill>
                            <a:schemeClr val="dk1"/>
                          </a:solidFill>
                          <a:effectLst/>
                          <a:latin typeface="Comic Sans MS" panose="030F0702030302020204" pitchFamily="66" charset="0"/>
                          <a:ea typeface="+mn-ea"/>
                          <a:cs typeface="+mn-cs"/>
                        </a:rPr>
                        <a:t>If a child has significant needs where they are working significantly below their age related expectations, an Education Health Care Plan (EHCP) may be applied for. More information on EHCPs can be found via Plymouth City Council. </a:t>
                      </a:r>
                      <a:r>
                        <a:rPr lang="en-GB" sz="1800" b="0" u="sng" kern="1200" dirty="0">
                          <a:solidFill>
                            <a:srgbClr val="0070C0"/>
                          </a:solidFill>
                          <a:effectLst/>
                          <a:latin typeface="Comic Sans MS" panose="030F0702030302020204" pitchFamily="66" charset="0"/>
                          <a:ea typeface="+mn-ea"/>
                          <a:cs typeface="+mn-cs"/>
                          <a:hlinkClick r:id="rId2">
                            <a:extLst>
                              <a:ext uri="{A12FA001-AC4F-418D-AE19-62706E023703}">
                                <ahyp:hlinkClr xmlns:ahyp="http://schemas.microsoft.com/office/drawing/2018/hyperlinkcolor" val="tx"/>
                              </a:ext>
                            </a:extLst>
                          </a:hlinkClick>
                        </a:rPr>
                        <a:t>https://www.plymouthonlinedirectory.com/plymouthlocaloffer/ehcp</a:t>
                      </a:r>
                      <a:endParaRPr lang="en-GB" sz="1800" b="0" u="none" strike="noStrike" dirty="0">
                        <a:solidFill>
                          <a:srgbClr val="0070C0"/>
                        </a:solidFill>
                        <a:effectLs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spTree>
    <p:extLst>
      <p:ext uri="{BB962C8B-B14F-4D97-AF65-F5344CB8AC3E}">
        <p14:creationId xmlns:p14="http://schemas.microsoft.com/office/powerpoint/2010/main" val="3051279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9412A842-B9E7-4C3C-B662-F4D51B2DA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7C5032A8-28E7-4286-A04C-60ED3D7C1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7231" y="0"/>
            <a:ext cx="4454769"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D0BAFE8-1F05-41F8-A487-489C762A02C7}"/>
              </a:ext>
            </a:extLst>
          </p:cNvPr>
          <p:cNvSpPr>
            <a:spLocks noGrp="1"/>
          </p:cNvSpPr>
          <p:nvPr>
            <p:ph type="title"/>
          </p:nvPr>
        </p:nvSpPr>
        <p:spPr>
          <a:xfrm>
            <a:off x="8453805" y="640823"/>
            <a:ext cx="3103194" cy="5583148"/>
          </a:xfrm>
        </p:spPr>
        <p:txBody>
          <a:bodyPr anchor="ctr">
            <a:normAutofit/>
          </a:bodyPr>
          <a:lstStyle/>
          <a:p>
            <a:pPr>
              <a:lnSpc>
                <a:spcPct val="90000"/>
              </a:lnSpc>
            </a:pPr>
            <a:r>
              <a:rPr lang="en-GB" sz="4100" dirty="0">
                <a:solidFill>
                  <a:schemeClr val="bg1"/>
                </a:solidFill>
                <a:latin typeface="Comic Sans MS" panose="030F0702030302020204" pitchFamily="66" charset="0"/>
              </a:rPr>
              <a:t>What sort of support might be put into place for my child within the classroom?</a:t>
            </a:r>
          </a:p>
        </p:txBody>
      </p:sp>
      <p:grpSp>
        <p:nvGrpSpPr>
          <p:cNvPr id="23" name="Group 22">
            <a:extLst>
              <a:ext uri="{FF2B5EF4-FFF2-40B4-BE49-F238E27FC236}">
                <a16:creationId xmlns:a16="http://schemas.microsoft.com/office/drawing/2014/main" id="{0AD94751-F72A-4A09-BDB5-CC3A4D106181}"/>
              </a:ext>
            </a:extLst>
          </p:cNvPr>
          <p:cNvGrpSpPr/>
          <p:nvPr/>
        </p:nvGrpSpPr>
        <p:grpSpPr>
          <a:xfrm>
            <a:off x="-65590" y="310718"/>
            <a:ext cx="8676929" cy="6132574"/>
            <a:chOff x="4275794" y="2588395"/>
            <a:chExt cx="3640410" cy="3586209"/>
          </a:xfrm>
        </p:grpSpPr>
        <p:sp>
          <p:nvSpPr>
            <p:cNvPr id="24" name="Freeform: Shape 23">
              <a:extLst>
                <a:ext uri="{FF2B5EF4-FFF2-40B4-BE49-F238E27FC236}">
                  <a16:creationId xmlns:a16="http://schemas.microsoft.com/office/drawing/2014/main" id="{306C5906-4D67-4466-B851-839AEF95B28F}"/>
                </a:ext>
              </a:extLst>
            </p:cNvPr>
            <p:cNvSpPr/>
            <p:nvPr/>
          </p:nvSpPr>
          <p:spPr>
            <a:xfrm>
              <a:off x="5881216" y="2588395"/>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3200" b="1" kern="1200" dirty="0">
                  <a:solidFill>
                    <a:schemeClr val="tx1"/>
                  </a:solidFill>
                  <a:latin typeface="Comic Sans MS" panose="030F0702030302020204" pitchFamily="66" charset="0"/>
                </a:rPr>
                <a:t>Pre-teaching</a:t>
              </a:r>
            </a:p>
          </p:txBody>
        </p:sp>
        <p:sp>
          <p:nvSpPr>
            <p:cNvPr id="25" name="Freeform: Shape 24">
              <a:extLst>
                <a:ext uri="{FF2B5EF4-FFF2-40B4-BE49-F238E27FC236}">
                  <a16:creationId xmlns:a16="http://schemas.microsoft.com/office/drawing/2014/main" id="{D3168794-6302-4639-BF48-15760101132A}"/>
                </a:ext>
              </a:extLst>
            </p:cNvPr>
            <p:cNvSpPr/>
            <p:nvPr/>
          </p:nvSpPr>
          <p:spPr>
            <a:xfrm>
              <a:off x="6787677" y="2790641"/>
              <a:ext cx="1128527" cy="606735"/>
            </a:xfrm>
            <a:custGeom>
              <a:avLst/>
              <a:gdLst>
                <a:gd name="connsiteX0" fmla="*/ 0 w 1128527"/>
                <a:gd name="connsiteY0" fmla="*/ 0 h 606735"/>
                <a:gd name="connsiteX1" fmla="*/ 1128527 w 1128527"/>
                <a:gd name="connsiteY1" fmla="*/ 0 h 606735"/>
                <a:gd name="connsiteX2" fmla="*/ 1128527 w 1128527"/>
                <a:gd name="connsiteY2" fmla="*/ 606735 h 606735"/>
                <a:gd name="connsiteX3" fmla="*/ 0 w 1128527"/>
                <a:gd name="connsiteY3" fmla="*/ 606735 h 606735"/>
                <a:gd name="connsiteX4" fmla="*/ 0 w 1128527"/>
                <a:gd name="connsiteY4" fmla="*/ 0 h 606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8527" h="606735">
                  <a:moveTo>
                    <a:pt x="0" y="0"/>
                  </a:moveTo>
                  <a:lnTo>
                    <a:pt x="1128527" y="0"/>
                  </a:lnTo>
                  <a:lnTo>
                    <a:pt x="1128527" y="606735"/>
                  </a:lnTo>
                  <a:lnTo>
                    <a:pt x="0" y="6067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endParaRPr lang="en-GB" sz="1500" kern="1200">
                <a:latin typeface="Comic Sans MS" panose="030F0702030302020204" pitchFamily="66" charset="0"/>
              </a:endParaRPr>
            </a:p>
          </p:txBody>
        </p:sp>
        <p:sp>
          <p:nvSpPr>
            <p:cNvPr id="26" name="Freeform: Shape 25">
              <a:extLst>
                <a:ext uri="{FF2B5EF4-FFF2-40B4-BE49-F238E27FC236}">
                  <a16:creationId xmlns:a16="http://schemas.microsoft.com/office/drawing/2014/main" id="{71C31B4D-49E2-4E19-80D8-F42DA89BD6FD}"/>
                </a:ext>
              </a:extLst>
            </p:cNvPr>
            <p:cNvSpPr/>
            <p:nvPr/>
          </p:nvSpPr>
          <p:spPr>
            <a:xfrm>
              <a:off x="4931069" y="2588395"/>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800100">
                <a:lnSpc>
                  <a:spcPct val="90000"/>
                </a:lnSpc>
                <a:spcBef>
                  <a:spcPct val="0"/>
                </a:spcBef>
                <a:spcAft>
                  <a:spcPct val="35000"/>
                </a:spcAft>
                <a:buNone/>
              </a:pPr>
              <a:r>
                <a:rPr lang="en-GB" sz="3100" b="1" kern="1200">
                  <a:solidFill>
                    <a:schemeClr val="tx1"/>
                  </a:solidFill>
                  <a:latin typeface="Comic Sans MS" panose="030F0702030302020204" pitchFamily="66" charset="0"/>
                </a:rPr>
                <a:t>Quiet space learning</a:t>
              </a:r>
            </a:p>
          </p:txBody>
        </p:sp>
        <p:sp>
          <p:nvSpPr>
            <p:cNvPr id="27" name="Freeform: Shape 26">
              <a:extLst>
                <a:ext uri="{FF2B5EF4-FFF2-40B4-BE49-F238E27FC236}">
                  <a16:creationId xmlns:a16="http://schemas.microsoft.com/office/drawing/2014/main" id="{AEE74D43-FC43-497B-BEBF-8ED28A574200}"/>
                </a:ext>
              </a:extLst>
            </p:cNvPr>
            <p:cNvSpPr/>
            <p:nvPr/>
          </p:nvSpPr>
          <p:spPr>
            <a:xfrm>
              <a:off x="5404322" y="3446723"/>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2800" b="1" kern="1200" dirty="0">
                  <a:solidFill>
                    <a:schemeClr val="tx1"/>
                  </a:solidFill>
                  <a:latin typeface="Comic Sans MS" panose="030F0702030302020204" pitchFamily="66" charset="0"/>
                </a:rPr>
                <a:t>Precision Teaching</a:t>
              </a:r>
            </a:p>
          </p:txBody>
        </p:sp>
        <p:sp>
          <p:nvSpPr>
            <p:cNvPr id="28" name="Rectangle 27">
              <a:extLst>
                <a:ext uri="{FF2B5EF4-FFF2-40B4-BE49-F238E27FC236}">
                  <a16:creationId xmlns:a16="http://schemas.microsoft.com/office/drawing/2014/main" id="{22924A24-74BA-4A23-8090-DE28566C0AD3}"/>
                </a:ext>
              </a:extLst>
            </p:cNvPr>
            <p:cNvSpPr/>
            <p:nvPr/>
          </p:nvSpPr>
          <p:spPr>
            <a:xfrm>
              <a:off x="4275794" y="3648969"/>
              <a:ext cx="1092123"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29" name="Freeform: Shape 28">
              <a:extLst>
                <a:ext uri="{FF2B5EF4-FFF2-40B4-BE49-F238E27FC236}">
                  <a16:creationId xmlns:a16="http://schemas.microsoft.com/office/drawing/2014/main" id="{1699FA64-8007-4C02-9319-9F89847ED51A}"/>
                </a:ext>
              </a:extLst>
            </p:cNvPr>
            <p:cNvSpPr/>
            <p:nvPr/>
          </p:nvSpPr>
          <p:spPr>
            <a:xfrm>
              <a:off x="6354469" y="3446723"/>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1111250">
                <a:lnSpc>
                  <a:spcPct val="90000"/>
                </a:lnSpc>
                <a:spcBef>
                  <a:spcPct val="0"/>
                </a:spcBef>
                <a:spcAft>
                  <a:spcPct val="35000"/>
                </a:spcAft>
                <a:buNone/>
              </a:pPr>
              <a:r>
                <a:rPr lang="en-GB" sz="4300" b="1" kern="1200" dirty="0">
                  <a:solidFill>
                    <a:schemeClr val="tx1"/>
                  </a:solidFill>
                  <a:latin typeface="Comic Sans MS" panose="030F0702030302020204" pitchFamily="66" charset="0"/>
                </a:rPr>
                <a:t>Word banks</a:t>
              </a:r>
            </a:p>
          </p:txBody>
        </p:sp>
        <p:sp>
          <p:nvSpPr>
            <p:cNvPr id="30" name="Freeform: Shape 29">
              <a:extLst>
                <a:ext uri="{FF2B5EF4-FFF2-40B4-BE49-F238E27FC236}">
                  <a16:creationId xmlns:a16="http://schemas.microsoft.com/office/drawing/2014/main" id="{BBAAB899-6612-4113-BA55-A73B204247FC}"/>
                </a:ext>
              </a:extLst>
            </p:cNvPr>
            <p:cNvSpPr/>
            <p:nvPr/>
          </p:nvSpPr>
          <p:spPr>
            <a:xfrm>
              <a:off x="5881216" y="4305051"/>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2400" b="1" kern="1200" dirty="0">
                  <a:solidFill>
                    <a:schemeClr val="tx1"/>
                  </a:solidFill>
                  <a:latin typeface="Comic Sans MS" panose="030F0702030302020204" pitchFamily="66" charset="0"/>
                </a:rPr>
                <a:t>Visual timetables</a:t>
              </a:r>
            </a:p>
          </p:txBody>
        </p:sp>
        <p:sp>
          <p:nvSpPr>
            <p:cNvPr id="31" name="Rectangle 30">
              <a:extLst>
                <a:ext uri="{FF2B5EF4-FFF2-40B4-BE49-F238E27FC236}">
                  <a16:creationId xmlns:a16="http://schemas.microsoft.com/office/drawing/2014/main" id="{8BE77910-6E2B-4C4B-9098-6574F383B6F7}"/>
                </a:ext>
              </a:extLst>
            </p:cNvPr>
            <p:cNvSpPr/>
            <p:nvPr/>
          </p:nvSpPr>
          <p:spPr>
            <a:xfrm>
              <a:off x="6787677" y="4507296"/>
              <a:ext cx="1128527"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32" name="Freeform: Shape 31">
              <a:extLst>
                <a:ext uri="{FF2B5EF4-FFF2-40B4-BE49-F238E27FC236}">
                  <a16:creationId xmlns:a16="http://schemas.microsoft.com/office/drawing/2014/main" id="{963889B6-0F33-4855-BD08-9C9D3A8BBBBD}"/>
                </a:ext>
              </a:extLst>
            </p:cNvPr>
            <p:cNvSpPr/>
            <p:nvPr/>
          </p:nvSpPr>
          <p:spPr>
            <a:xfrm>
              <a:off x="4931069" y="4305051"/>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755650">
                <a:lnSpc>
                  <a:spcPct val="90000"/>
                </a:lnSpc>
                <a:spcBef>
                  <a:spcPct val="0"/>
                </a:spcBef>
                <a:spcAft>
                  <a:spcPct val="35000"/>
                </a:spcAft>
                <a:buNone/>
              </a:pPr>
              <a:r>
                <a:rPr lang="en-GB" sz="2800" b="1" kern="1200">
                  <a:solidFill>
                    <a:schemeClr val="tx1"/>
                  </a:solidFill>
                  <a:latin typeface="Comic Sans MS" panose="030F0702030302020204" pitchFamily="66" charset="0"/>
                </a:rPr>
                <a:t>Teacher and TA support</a:t>
              </a:r>
            </a:p>
          </p:txBody>
        </p:sp>
        <p:sp>
          <p:nvSpPr>
            <p:cNvPr id="33" name="Freeform: Shape 32">
              <a:extLst>
                <a:ext uri="{FF2B5EF4-FFF2-40B4-BE49-F238E27FC236}">
                  <a16:creationId xmlns:a16="http://schemas.microsoft.com/office/drawing/2014/main" id="{84258213-B191-411C-B158-91BEE8F13A01}"/>
                </a:ext>
              </a:extLst>
            </p:cNvPr>
            <p:cNvSpPr/>
            <p:nvPr/>
          </p:nvSpPr>
          <p:spPr>
            <a:xfrm>
              <a:off x="4433650" y="3428996"/>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94247" tIns="214734" rIns="194247" bIns="214731" numCol="1" spcCol="1270" anchor="ctr" anchorCtr="0">
              <a:normAutofit/>
            </a:bodyPr>
            <a:lstStyle/>
            <a:p>
              <a:pPr marL="0" lvl="0" indent="0" algn="ctr" defTabSz="666750">
                <a:lnSpc>
                  <a:spcPct val="90000"/>
                </a:lnSpc>
                <a:spcBef>
                  <a:spcPct val="0"/>
                </a:spcBef>
                <a:spcAft>
                  <a:spcPct val="35000"/>
                </a:spcAft>
                <a:buNone/>
              </a:pPr>
              <a:r>
                <a:rPr lang="en-GB" sz="2800" b="1" kern="1200" dirty="0">
                  <a:solidFill>
                    <a:schemeClr val="tx1"/>
                  </a:solidFill>
                  <a:latin typeface="Comic Sans MS" panose="030F0702030302020204" pitchFamily="66" charset="0"/>
                </a:rPr>
                <a:t>Use of equipment</a:t>
              </a:r>
            </a:p>
          </p:txBody>
        </p:sp>
        <p:sp>
          <p:nvSpPr>
            <p:cNvPr id="34" name="Rectangle 33">
              <a:extLst>
                <a:ext uri="{FF2B5EF4-FFF2-40B4-BE49-F238E27FC236}">
                  <a16:creationId xmlns:a16="http://schemas.microsoft.com/office/drawing/2014/main" id="{B86BE4DE-AB8B-45D6-A440-9B79F2D93E79}"/>
                </a:ext>
              </a:extLst>
            </p:cNvPr>
            <p:cNvSpPr/>
            <p:nvPr/>
          </p:nvSpPr>
          <p:spPr>
            <a:xfrm>
              <a:off x="4275794" y="5365624"/>
              <a:ext cx="1092123" cy="60673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35" name="Freeform: Shape 34">
              <a:extLst>
                <a:ext uri="{FF2B5EF4-FFF2-40B4-BE49-F238E27FC236}">
                  <a16:creationId xmlns:a16="http://schemas.microsoft.com/office/drawing/2014/main" id="{341D398F-D8FB-497A-B94F-B4274A99A9C3}"/>
                </a:ext>
              </a:extLst>
            </p:cNvPr>
            <p:cNvSpPr/>
            <p:nvPr/>
          </p:nvSpPr>
          <p:spPr>
            <a:xfrm>
              <a:off x="5440067" y="5163379"/>
              <a:ext cx="879765" cy="1011225"/>
            </a:xfrm>
            <a:custGeom>
              <a:avLst/>
              <a:gdLst>
                <a:gd name="connsiteX0" fmla="*/ 0 w 1011225"/>
                <a:gd name="connsiteY0" fmla="*/ 439883 h 879765"/>
                <a:gd name="connsiteX1" fmla="*/ 219941 w 1011225"/>
                <a:gd name="connsiteY1" fmla="*/ 0 h 879765"/>
                <a:gd name="connsiteX2" fmla="*/ 791284 w 1011225"/>
                <a:gd name="connsiteY2" fmla="*/ 0 h 879765"/>
                <a:gd name="connsiteX3" fmla="*/ 1011225 w 1011225"/>
                <a:gd name="connsiteY3" fmla="*/ 439883 h 879765"/>
                <a:gd name="connsiteX4" fmla="*/ 791284 w 1011225"/>
                <a:gd name="connsiteY4" fmla="*/ 879765 h 879765"/>
                <a:gd name="connsiteX5" fmla="*/ 219941 w 1011225"/>
                <a:gd name="connsiteY5" fmla="*/ 879765 h 879765"/>
                <a:gd name="connsiteX6" fmla="*/ 0 w 1011225"/>
                <a:gd name="connsiteY6" fmla="*/ 439883 h 87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1225" h="879765">
                  <a:moveTo>
                    <a:pt x="505612" y="0"/>
                  </a:moveTo>
                  <a:lnTo>
                    <a:pt x="1011224" y="191349"/>
                  </a:lnTo>
                  <a:lnTo>
                    <a:pt x="1011224" y="688416"/>
                  </a:lnTo>
                  <a:lnTo>
                    <a:pt x="505612" y="879765"/>
                  </a:lnTo>
                  <a:lnTo>
                    <a:pt x="1" y="688416"/>
                  </a:lnTo>
                  <a:lnTo>
                    <a:pt x="1" y="191349"/>
                  </a:lnTo>
                  <a:lnTo>
                    <a:pt x="505612" y="0"/>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097" tIns="157584" rIns="137097" bIns="157581" numCol="1" spcCol="1270" anchor="ctr" anchorCtr="0">
              <a:normAutofit/>
            </a:bodyPr>
            <a:lstStyle/>
            <a:p>
              <a:pPr marL="0" lvl="0" indent="0" algn="ctr" defTabSz="622300">
                <a:lnSpc>
                  <a:spcPct val="90000"/>
                </a:lnSpc>
                <a:spcBef>
                  <a:spcPct val="0"/>
                </a:spcBef>
                <a:spcAft>
                  <a:spcPct val="35000"/>
                </a:spcAft>
                <a:buNone/>
              </a:pPr>
              <a:r>
                <a:rPr lang="en-GB" sz="2400" b="1" kern="1200" dirty="0">
                  <a:solidFill>
                    <a:schemeClr val="tx1"/>
                  </a:solidFill>
                  <a:latin typeface="Comic Sans MS" panose="030F0702030302020204" pitchFamily="66" charset="0"/>
                </a:rPr>
                <a:t>Scaffolded and adapted activities</a:t>
              </a:r>
            </a:p>
          </p:txBody>
        </p:sp>
      </p:grpSp>
    </p:spTree>
    <p:extLst>
      <p:ext uri="{BB962C8B-B14F-4D97-AF65-F5344CB8AC3E}">
        <p14:creationId xmlns:p14="http://schemas.microsoft.com/office/powerpoint/2010/main" val="2116135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C080675-B3B3-4309-96D5-3F8D4A1F5E00}"/>
              </a:ext>
            </a:extLst>
          </p:cNvPr>
          <p:cNvSpPr>
            <a:spLocks noGrp="1"/>
          </p:cNvSpPr>
          <p:nvPr>
            <p:ph type="title"/>
          </p:nvPr>
        </p:nvSpPr>
        <p:spPr>
          <a:xfrm>
            <a:off x="838200" y="401221"/>
            <a:ext cx="10515600" cy="1348065"/>
          </a:xfrm>
        </p:spPr>
        <p:txBody>
          <a:bodyPr>
            <a:normAutofit/>
          </a:bodyPr>
          <a:lstStyle/>
          <a:p>
            <a:pPr algn="ctr">
              <a:lnSpc>
                <a:spcPct val="90000"/>
              </a:lnSpc>
            </a:pPr>
            <a:r>
              <a:rPr lang="en-GB" sz="4400" dirty="0">
                <a:solidFill>
                  <a:schemeClr val="bg1"/>
                </a:solidFill>
                <a:latin typeface="Comic Sans MS" panose="030F0702030302020204" pitchFamily="66" charset="0"/>
              </a:rPr>
              <a:t>How do we involve others in meetings about your child?</a:t>
            </a:r>
            <a:endParaRPr lang="en-GB" sz="4300" dirty="0">
              <a:solidFill>
                <a:schemeClr val="bg1"/>
              </a:solidFill>
              <a:latin typeface="Comic Sans MS" panose="030F0702030302020204" pitchFamily="66" charset="0"/>
            </a:endParaRPr>
          </a:p>
        </p:txBody>
      </p:sp>
      <p:graphicFrame>
        <p:nvGraphicFramePr>
          <p:cNvPr id="4" name="Content Placeholder 3">
            <a:extLst>
              <a:ext uri="{FF2B5EF4-FFF2-40B4-BE49-F238E27FC236}">
                <a16:creationId xmlns:a16="http://schemas.microsoft.com/office/drawing/2014/main" id="{E4E5FE7C-504F-4D03-BF33-8510FC9DB749}"/>
              </a:ext>
            </a:extLst>
          </p:cNvPr>
          <p:cNvGraphicFramePr>
            <a:graphicFrameLocks noGrp="1"/>
          </p:cNvGraphicFramePr>
          <p:nvPr>
            <p:ph idx="1"/>
            <p:extLst>
              <p:ext uri="{D42A27DB-BD31-4B8C-83A1-F6EECF244321}">
                <p14:modId xmlns:p14="http://schemas.microsoft.com/office/powerpoint/2010/main" val="3058548300"/>
              </p:ext>
            </p:extLst>
          </p:nvPr>
        </p:nvGraphicFramePr>
        <p:xfrm>
          <a:off x="475194" y="2150507"/>
          <a:ext cx="11238563" cy="4525836"/>
        </p:xfrm>
        <a:graphic>
          <a:graphicData uri="http://schemas.openxmlformats.org/drawingml/2006/table">
            <a:tbl>
              <a:tblPr>
                <a:tableStyleId>{5C22544A-7EE6-4342-B048-85BDC9FD1C3A}</a:tableStyleId>
              </a:tblPr>
              <a:tblGrid>
                <a:gridCol w="11238563">
                  <a:extLst>
                    <a:ext uri="{9D8B030D-6E8A-4147-A177-3AD203B41FA5}">
                      <a16:colId xmlns:a16="http://schemas.microsoft.com/office/drawing/2014/main" val="1438435520"/>
                    </a:ext>
                  </a:extLst>
                </a:gridCol>
              </a:tblGrid>
              <a:tr h="4219352">
                <a:tc>
                  <a:txBody>
                    <a:bodyPr/>
                    <a:lstStyle/>
                    <a:p>
                      <a:pPr marL="457200" lvl="0" indent="-457200" algn="l" fontAlgn="base">
                        <a:lnSpc>
                          <a:spcPct val="117000"/>
                        </a:lnSpc>
                        <a:spcAft>
                          <a:spcPts val="0"/>
                        </a:spcAft>
                        <a:buClr>
                          <a:srgbClr val="000000"/>
                        </a:buClr>
                        <a:buSzPts val="1200"/>
                        <a:buFont typeface="Arial" panose="020B0604020202020204" pitchFamily="34" charset="0"/>
                        <a:buChar char="•"/>
                      </a:pPr>
                      <a:r>
                        <a:rPr lang="en-GB" sz="1800" b="1" u="none" strike="noStrike" dirty="0">
                          <a:solidFill>
                            <a:schemeClr val="tx1"/>
                          </a:solidFill>
                          <a:effectLst/>
                          <a:uFill>
                            <a:solidFill>
                              <a:srgbClr val="000000"/>
                            </a:solidFill>
                          </a:uFill>
                          <a:latin typeface="Comic Sans MS" panose="030F0702030302020204" pitchFamily="66" charset="0"/>
                        </a:rPr>
                        <a:t>There are times that extra advice or help may be sought by the SENDCO or Head Teacher (These referrals are made with support of the parent.) . Examples of support are:</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Educational Psychology (EP) Team, </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Communication Interaction Team (CIT), </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Speech and Language (SALT)</a:t>
                      </a:r>
                    </a:p>
                    <a:p>
                      <a:pPr marL="0" lvl="0" indent="0" algn="ctr" fontAlgn="base">
                        <a:lnSpc>
                          <a:spcPct val="117000"/>
                        </a:lnSpc>
                        <a:spcAft>
                          <a:spcPts val="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Multi Agency Support Team (MAST). </a:t>
                      </a:r>
                    </a:p>
                    <a:p>
                      <a:pPr marL="0" lvl="0" indent="0" algn="ctr" fontAlgn="base">
                        <a:lnSpc>
                          <a:spcPct val="117000"/>
                        </a:lnSpc>
                        <a:spcAft>
                          <a:spcPts val="0"/>
                        </a:spcAft>
                        <a:buClr>
                          <a:srgbClr val="000000"/>
                        </a:buClr>
                        <a:buSzPts val="1200"/>
                        <a:buFont typeface="Arial" panose="020B0604020202020204" pitchFamily="34" charset="0"/>
                        <a:buNone/>
                      </a:pPr>
                      <a:endParaRPr lang="en-GB" sz="1800" b="1" u="none" strike="noStrike" dirty="0">
                        <a:solidFill>
                          <a:schemeClr val="tx1"/>
                        </a:solidFill>
                        <a:effectLst/>
                        <a:uFill>
                          <a:solidFill>
                            <a:srgbClr val="000000"/>
                          </a:solidFill>
                        </a:uFill>
                        <a:latin typeface="Comic Sans MS" panose="030F0702030302020204" pitchFamily="66" charset="0"/>
                      </a:endParaRPr>
                    </a:p>
                    <a:p>
                      <a:pPr marL="342900" lvl="0" indent="-342900" algn="l" fontAlgn="base">
                        <a:lnSpc>
                          <a:spcPct val="120000"/>
                        </a:lnSpc>
                        <a:spcAft>
                          <a:spcPts val="0"/>
                        </a:spcAft>
                        <a:buClr>
                          <a:srgbClr val="000000"/>
                        </a:buClr>
                        <a:buSzPts val="1200"/>
                        <a:buFont typeface="Arial" panose="020B0604020202020204" pitchFamily="34" charset="0"/>
                        <a:buChar char="•"/>
                      </a:pPr>
                      <a:r>
                        <a:rPr lang="en-GB" sz="1800" b="1" u="none" strike="noStrike" dirty="0">
                          <a:solidFill>
                            <a:schemeClr val="tx1"/>
                          </a:solidFill>
                          <a:effectLst/>
                          <a:uFill>
                            <a:solidFill>
                              <a:srgbClr val="000000"/>
                            </a:solidFill>
                          </a:uFill>
                          <a:latin typeface="Comic Sans MS" panose="030F0702030302020204" pitchFamily="66" charset="0"/>
                        </a:rPr>
                        <a:t>Once help of a specialist agencies has started, the SENCO, class teacher, parent and agency communicate as and when appropriate to discuss the child’s needs and developments</a:t>
                      </a:r>
                    </a:p>
                    <a:p>
                      <a:pPr marL="342900" marR="0" lvl="0" indent="-342900" algn="l" defTabSz="914400" rtl="0" eaLnBrk="1" fontAlgn="base" latinLnBrk="0" hangingPunct="1">
                        <a:lnSpc>
                          <a:spcPct val="120000"/>
                        </a:lnSpc>
                        <a:spcBef>
                          <a:spcPts val="0"/>
                        </a:spcBef>
                        <a:spcAft>
                          <a:spcPts val="0"/>
                        </a:spcAft>
                        <a:buClr>
                          <a:srgbClr val="000000"/>
                        </a:buClr>
                        <a:buSzPts val="1200"/>
                        <a:buFont typeface="Arial" panose="020B0604020202020204" pitchFamily="34" charset="0"/>
                        <a:buChar char="•"/>
                        <a:tabLst/>
                        <a:defRPr/>
                      </a:pPr>
                      <a:r>
                        <a:rPr kumimoji="0" lang="en-GB" altLang="en-US" sz="18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rPr>
                        <a:t>If the meetings are around one child a Team Around Me (TAM) is held. These are held between 6 and 8 weeks. A log of each meeting is kept and actions are set.  </a:t>
                      </a:r>
                    </a:p>
                    <a:p>
                      <a:pPr marL="342900" marR="0" lvl="0" indent="-342900" algn="l" defTabSz="914400" rtl="0" eaLnBrk="1" fontAlgn="base" latinLnBrk="0" hangingPunct="1">
                        <a:lnSpc>
                          <a:spcPct val="120000"/>
                        </a:lnSpc>
                        <a:spcBef>
                          <a:spcPts val="0"/>
                        </a:spcBef>
                        <a:spcAft>
                          <a:spcPts val="0"/>
                        </a:spcAft>
                        <a:buClr>
                          <a:srgbClr val="000000"/>
                        </a:buClr>
                        <a:buSzPts val="1200"/>
                        <a:buFont typeface="Arial" panose="020B0604020202020204" pitchFamily="34" charset="0"/>
                        <a:buChar char="•"/>
                        <a:tabLst/>
                        <a:defRPr/>
                      </a:pPr>
                      <a:r>
                        <a:rPr lang="en-GB" sz="1800" b="1" kern="1200" dirty="0">
                          <a:solidFill>
                            <a:schemeClr val="tx1"/>
                          </a:solidFill>
                          <a:effectLst/>
                          <a:latin typeface="Comic Sans MS" panose="030F0702030302020204" pitchFamily="66" charset="0"/>
                          <a:ea typeface="+mn-ea"/>
                          <a:cs typeface="+mn-cs"/>
                        </a:rPr>
                        <a:t>If the family require support from multiple agencies an Early Help Assessment Tool may be completed and EHAT meetings are held every 6 weeks. Minutes are recorded at these meetings and actions are set. </a:t>
                      </a:r>
                      <a:endParaRPr kumimoji="0" lang="en-GB" altLang="en-US" sz="1800" b="1" i="0" u="none" strike="noStrike" cap="none" normalizeH="0" baseline="0" dirty="0">
                        <a:ln>
                          <a:noFill/>
                        </a:ln>
                        <a:solidFill>
                          <a:schemeClr val="tx1"/>
                        </a:solidFill>
                        <a:effectLst/>
                        <a:latin typeface="Comic Sans MS" panose="030F0702030302020204" pitchFamily="66" charset="0"/>
                      </a:endParaRPr>
                    </a:p>
                  </a:txBody>
                  <a:tcPr marL="0" marR="0" marT="0" marB="0">
                    <a:solidFill>
                      <a:schemeClr val="bg1"/>
                    </a:solidFill>
                  </a:tcPr>
                </a:tc>
                <a:extLst>
                  <a:ext uri="{0D108BD9-81ED-4DB2-BD59-A6C34878D82A}">
                    <a16:rowId xmlns:a16="http://schemas.microsoft.com/office/drawing/2014/main" val="1044889440"/>
                  </a:ext>
                </a:extLst>
              </a:tr>
            </a:tbl>
          </a:graphicData>
        </a:graphic>
      </p:graphicFrame>
    </p:spTree>
    <p:extLst>
      <p:ext uri="{BB962C8B-B14F-4D97-AF65-F5344CB8AC3E}">
        <p14:creationId xmlns:p14="http://schemas.microsoft.com/office/powerpoint/2010/main" val="3296037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863A4C7-A2FB-4EB0-A468-175918F822C7}"/>
              </a:ext>
            </a:extLst>
          </p:cNvPr>
          <p:cNvSpPr>
            <a:spLocks noGrp="1"/>
          </p:cNvSpPr>
          <p:nvPr>
            <p:ph type="title"/>
          </p:nvPr>
        </p:nvSpPr>
        <p:spPr>
          <a:xfrm>
            <a:off x="687280" y="383465"/>
            <a:ext cx="10515600" cy="1348065"/>
          </a:xfrm>
        </p:spPr>
        <p:txBody>
          <a:bodyPr>
            <a:normAutofit/>
          </a:bodyPr>
          <a:lstStyle/>
          <a:p>
            <a:pPr algn="ctr">
              <a:lnSpc>
                <a:spcPct val="90000"/>
              </a:lnSpc>
            </a:pPr>
            <a:r>
              <a:rPr lang="en-GB" sz="4300" dirty="0">
                <a:solidFill>
                  <a:schemeClr val="bg1"/>
                </a:solidFill>
                <a:latin typeface="Comic Sans MS" panose="030F0702030302020204" pitchFamily="66" charset="0"/>
              </a:rPr>
              <a:t>How are children’s views used at Austin Farm?</a:t>
            </a:r>
          </a:p>
        </p:txBody>
      </p:sp>
      <p:graphicFrame>
        <p:nvGraphicFramePr>
          <p:cNvPr id="4" name="Content Placeholder 3">
            <a:extLst>
              <a:ext uri="{FF2B5EF4-FFF2-40B4-BE49-F238E27FC236}">
                <a16:creationId xmlns:a16="http://schemas.microsoft.com/office/drawing/2014/main" id="{C51F028A-F9E2-45FA-85F9-38A4DA2A1D7F}"/>
              </a:ext>
            </a:extLst>
          </p:cNvPr>
          <p:cNvGraphicFramePr>
            <a:graphicFrameLocks noGrp="1"/>
          </p:cNvGraphicFramePr>
          <p:nvPr>
            <p:ph idx="1"/>
            <p:extLst>
              <p:ext uri="{D42A27DB-BD31-4B8C-83A1-F6EECF244321}">
                <p14:modId xmlns:p14="http://schemas.microsoft.com/office/powerpoint/2010/main" val="1171580254"/>
              </p:ext>
            </p:extLst>
          </p:nvPr>
        </p:nvGraphicFramePr>
        <p:xfrm>
          <a:off x="616259" y="2347414"/>
          <a:ext cx="10515600" cy="3654399"/>
        </p:xfrm>
        <a:graphic>
          <a:graphicData uri="http://schemas.openxmlformats.org/drawingml/2006/table">
            <a:tbl>
              <a:tblPr>
                <a:tableStyleId>{5C22544A-7EE6-4342-B048-85BDC9FD1C3A}</a:tableStyleId>
              </a:tblPr>
              <a:tblGrid>
                <a:gridCol w="10515600">
                  <a:extLst>
                    <a:ext uri="{9D8B030D-6E8A-4147-A177-3AD203B41FA5}">
                      <a16:colId xmlns:a16="http://schemas.microsoft.com/office/drawing/2014/main" val="3387930025"/>
                    </a:ext>
                  </a:extLst>
                </a:gridCol>
              </a:tblGrid>
              <a:tr h="3654399">
                <a:tc>
                  <a:txBody>
                    <a:bodyPr/>
                    <a:lstStyle/>
                    <a:p>
                      <a:pPr marL="342900" lvl="0" indent="-342900" algn="l" fontAlgn="base">
                        <a:lnSpc>
                          <a:spcPct val="120000"/>
                        </a:lnSpc>
                        <a:spcAft>
                          <a:spcPts val="20"/>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All children are encouraged to share their views with their class teacher, teaching assistant or any adult member of the school team.   </a:t>
                      </a:r>
                    </a:p>
                    <a:p>
                      <a:pPr marL="342900" lvl="0" indent="-342900" algn="l" fontAlgn="base">
                        <a:lnSpc>
                          <a:spcPct val="120000"/>
                        </a:lnSpc>
                        <a:spcAft>
                          <a:spcPts val="25"/>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When an outside agency referral is completed, we record their thoughts and feelings through a Pupil Voice prompt sheet that encourages them to say what they think and feel about school(assisted by an adult if required.)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000" b="1" u="none" strike="noStrike" dirty="0">
                          <a:effectLst/>
                          <a:uFill>
                            <a:solidFill>
                              <a:srgbClr val="000000"/>
                            </a:solidFill>
                          </a:uFill>
                          <a:latin typeface="Comic Sans MS" panose="030F0702030302020204" pitchFamily="66" charset="0"/>
                        </a:rPr>
                        <a:t>If a meeting is held, and it is appropriate, children will </a:t>
                      </a:r>
                      <a:r>
                        <a:rPr kumimoji="0" lang="en-GB" altLang="en-US" sz="2000" b="1"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rPr>
                        <a:t>share their thoughts and feelings. If this is not appropriate, their thoughts and feelings are shared on their behalf. </a:t>
                      </a:r>
                    </a:p>
                    <a:p>
                      <a:pPr marL="342900" lvl="0" indent="-342900" algn="l" fontAlgn="base">
                        <a:lnSpc>
                          <a:spcPct val="107000"/>
                        </a:lnSpc>
                        <a:spcAft>
                          <a:spcPts val="45"/>
                        </a:spcAft>
                        <a:buClr>
                          <a:srgbClr val="000000"/>
                        </a:buClr>
                        <a:buSzPts val="1200"/>
                        <a:buFont typeface="Arial" panose="020B0604020202020204" pitchFamily="34" charset="0"/>
                        <a:buChar char="•"/>
                      </a:pPr>
                      <a:r>
                        <a:rPr lang="en-GB" sz="2000" b="1" dirty="0">
                          <a:effectLst/>
                          <a:latin typeface="Comic Sans MS" panose="030F0702030302020204" pitchFamily="66" charset="0"/>
                        </a:rPr>
                        <a:t>Children with SEND are invited to attend meetings where they can. </a:t>
                      </a:r>
                      <a:endParaRPr lang="en-GB" sz="2000" b="1" dirty="0">
                        <a:solidFill>
                          <a:srgbClr val="000000"/>
                        </a:solidFill>
                        <a:effectLst/>
                        <a:latin typeface="Comic Sans MS" panose="030F0702030302020204" pitchFamily="66"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1383490683"/>
                  </a:ext>
                </a:extLst>
              </a:tr>
            </a:tbl>
          </a:graphicData>
        </a:graphic>
      </p:graphicFrame>
      <p:pic>
        <p:nvPicPr>
          <p:cNvPr id="6" name="Picture 5">
            <a:extLst>
              <a:ext uri="{FF2B5EF4-FFF2-40B4-BE49-F238E27FC236}">
                <a16:creationId xmlns:a16="http://schemas.microsoft.com/office/drawing/2014/main" id="{D53974FF-32D5-40D7-A5D5-C42DB77202D4}"/>
              </a:ext>
            </a:extLst>
          </p:cNvPr>
          <p:cNvPicPr>
            <a:picLocks noChangeAspect="1"/>
          </p:cNvPicPr>
          <p:nvPr/>
        </p:nvPicPr>
        <p:blipFill>
          <a:blip r:embed="rId2"/>
          <a:stretch>
            <a:fillRect/>
          </a:stretch>
        </p:blipFill>
        <p:spPr>
          <a:xfrm>
            <a:off x="8782006" y="5491790"/>
            <a:ext cx="2192274" cy="1243269"/>
          </a:xfrm>
          <a:prstGeom prst="rect">
            <a:avLst/>
          </a:prstGeom>
        </p:spPr>
      </p:pic>
    </p:spTree>
    <p:extLst>
      <p:ext uri="{BB962C8B-B14F-4D97-AF65-F5344CB8AC3E}">
        <p14:creationId xmlns:p14="http://schemas.microsoft.com/office/powerpoint/2010/main" val="2155943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1678170801"/>
              </p:ext>
            </p:extLst>
          </p:nvPr>
        </p:nvGraphicFramePr>
        <p:xfrm>
          <a:off x="235487" y="2150507"/>
          <a:ext cx="11118313" cy="4646195"/>
        </p:xfrm>
        <a:graphic>
          <a:graphicData uri="http://schemas.openxmlformats.org/drawingml/2006/table">
            <a:tbl>
              <a:tblPr/>
              <a:tblGrid>
                <a:gridCol w="11118313">
                  <a:extLst>
                    <a:ext uri="{9D8B030D-6E8A-4147-A177-3AD203B41FA5}">
                      <a16:colId xmlns:a16="http://schemas.microsoft.com/office/drawing/2014/main" val="277783179"/>
                    </a:ext>
                  </a:extLst>
                </a:gridCol>
              </a:tblGrid>
              <a:tr h="4646195">
                <a:tc>
                  <a:txBody>
                    <a:bodyPr/>
                    <a:lstStyle/>
                    <a:p>
                      <a:pPr marL="0" indent="0" algn="l" fontAlgn="base">
                        <a:lnSpc>
                          <a:spcPct val="120000"/>
                        </a:lnSpc>
                        <a:spcBef>
                          <a:spcPts val="0"/>
                        </a:spcBef>
                        <a:spcAft>
                          <a:spcPts val="20"/>
                        </a:spcAft>
                        <a:buClr>
                          <a:srgbClr val="000000"/>
                        </a:buClr>
                        <a:buSzPts val="1200"/>
                        <a:buFont typeface="Arial" panose="020B0604020202020204" pitchFamily="34" charset="0"/>
                        <a:buNone/>
                      </a:pPr>
                      <a:r>
                        <a:rPr lang="en-GB" sz="1600" b="1" i="0" u="sng"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End of Primary Phase</a:t>
                      </a:r>
                    </a:p>
                    <a:p>
                      <a:pPr marL="457200" indent="-457200" algn="l" fontAlgn="base">
                        <a:lnSpc>
                          <a:spcPct val="120000"/>
                        </a:lnSpc>
                        <a:spcBef>
                          <a:spcPts val="0"/>
                        </a:spcBef>
                        <a:spcAft>
                          <a:spcPts val="20"/>
                        </a:spcAft>
                        <a:buClr>
                          <a:srgbClr val="000000"/>
                        </a:buClr>
                        <a:buSzPts val="1200"/>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When a child leaves at the end of the primary school the SENDCO will communicate with the SENDCO of the secondary school they will be attending. Information about the child’s needs and provision is passed on via the Transition Portal.  The child’s class teacher and, if necessary, the child’s 1-1 support will also be part of these discussions.  It is also possible that the parent will be invited to a transition meeting with the receiving school to discuss specific needs.</a:t>
                      </a:r>
                      <a:endParaRPr lang="en-GB" sz="1600" b="1" i="0" u="none" strike="noStrike" dirty="0">
                        <a:solidFill>
                          <a:schemeClr val="tx1"/>
                        </a:solidFill>
                        <a:effectLst/>
                        <a:latin typeface="Comic Sans MS" panose="030F0702030302020204" pitchFamily="66" charset="0"/>
                      </a:endParaRPr>
                    </a:p>
                    <a:p>
                      <a:pPr marL="457200" indent="-457200" algn="l" fontAlgn="base">
                        <a:lnSpc>
                          <a:spcPct val="120000"/>
                        </a:lnSpc>
                        <a:spcBef>
                          <a:spcPts val="0"/>
                        </a:spcBef>
                        <a:spcAft>
                          <a:spcPts val="0"/>
                        </a:spcAft>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Some children with a special educational need and/or disability may require additional visits to their next school. This is known as an ‘Enhanced Transition’. The SENDCO and the receiving SENDCO will arrange this and parents will be informed.  </a:t>
                      </a:r>
                      <a:endParaRPr lang="en-GB" sz="1600" b="1" i="0" u="none" strike="noStrike" dirty="0">
                        <a:solidFill>
                          <a:schemeClr val="tx1"/>
                        </a:solidFill>
                        <a:effectLst/>
                        <a:latin typeface="Comic Sans MS" panose="030F0702030302020204" pitchFamily="66" charset="0"/>
                      </a:endParaRPr>
                    </a:p>
                    <a:p>
                      <a:pPr marL="457200" indent="-457200" algn="l" fontAlgn="base">
                        <a:lnSpc>
                          <a:spcPct val="120000"/>
                        </a:lnSpc>
                        <a:spcBef>
                          <a:spcPts val="0"/>
                        </a:spcBef>
                        <a:spcAft>
                          <a:spcPts val="0"/>
                        </a:spcAft>
                        <a:buFont typeface="Arial" panose="020B0604020202020204" pitchFamily="34" charset="0"/>
                        <a:buChar char="•"/>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The SENDCO and school’s administrator will ensure information about the child’s needs and provision </a:t>
                      </a:r>
                    </a:p>
                    <a:p>
                      <a:pPr marL="0" indent="0" algn="l" fontAlgn="base">
                        <a:lnSpc>
                          <a:spcPct val="120000"/>
                        </a:lnSpc>
                        <a:spcBef>
                          <a:spcPts val="0"/>
                        </a:spcBef>
                        <a:spcAft>
                          <a:spcPts val="0"/>
                        </a:spcAft>
                        <a:buFont typeface="Arial" panose="020B0604020202020204" pitchFamily="34" charset="0"/>
                        <a:buNone/>
                      </a:pPr>
                      <a:r>
                        <a:rPr lang="en-GB" sz="16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       is passed on for children who are in foundation or years one to six and are moving to a new school.  </a:t>
                      </a:r>
                      <a:endParaRPr lang="en-GB" sz="1600" b="1" i="0" u="none" strike="noStrike" dirty="0">
                        <a:solidFill>
                          <a:schemeClr val="tx1"/>
                        </a:solidFill>
                        <a:effectLst/>
                        <a:latin typeface="Comic Sans MS" panose="030F0702030302020204" pitchFamily="66"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omic Sans MS" panose="030F0702030302020204" pitchFamily="66" charset="0"/>
                          <a:ea typeface="Calibri" panose="020F0502020204030204" pitchFamily="34" charset="0"/>
                        </a:rPr>
                        <a:t> </a:t>
                      </a:r>
                      <a:endParaRPr lang="en-GB" sz="2200" b="0" i="0" u="none" strike="noStrike" dirty="0">
                        <a:effectLst/>
                        <a:latin typeface="Comic Sans MS" panose="030F0702030302020204" pitchFamily="66"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0242" name="Picture 2" descr="Transition from Primary School to Secondary School | Rockley">
            <a:extLst>
              <a:ext uri="{FF2B5EF4-FFF2-40B4-BE49-F238E27FC236}">
                <a16:creationId xmlns:a16="http://schemas.microsoft.com/office/drawing/2014/main" id="{EA65E027-5376-4213-B357-F93A79510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3425" y="5477482"/>
            <a:ext cx="2211289" cy="1192362"/>
          </a:xfrm>
          <a:custGeom>
            <a:avLst/>
            <a:gdLst>
              <a:gd name="csX0" fmla="*/ 0 w 2211289"/>
              <a:gd name="csY0" fmla="*/ 0 h 1192362"/>
              <a:gd name="csX1" fmla="*/ 597048 w 2211289"/>
              <a:gd name="csY1" fmla="*/ 0 h 1192362"/>
              <a:gd name="csX2" fmla="*/ 1083532 w 2211289"/>
              <a:gd name="csY2" fmla="*/ 0 h 1192362"/>
              <a:gd name="csX3" fmla="*/ 1570015 w 2211289"/>
              <a:gd name="csY3" fmla="*/ 0 h 1192362"/>
              <a:gd name="csX4" fmla="*/ 2211289 w 2211289"/>
              <a:gd name="csY4" fmla="*/ 0 h 1192362"/>
              <a:gd name="csX5" fmla="*/ 2211289 w 2211289"/>
              <a:gd name="csY5" fmla="*/ 608105 h 1192362"/>
              <a:gd name="csX6" fmla="*/ 2211289 w 2211289"/>
              <a:gd name="csY6" fmla="*/ 1192362 h 1192362"/>
              <a:gd name="csX7" fmla="*/ 1724805 w 2211289"/>
              <a:gd name="csY7" fmla="*/ 1192362 h 1192362"/>
              <a:gd name="csX8" fmla="*/ 1149870 w 2211289"/>
              <a:gd name="csY8" fmla="*/ 1192362 h 1192362"/>
              <a:gd name="csX9" fmla="*/ 619161 w 2211289"/>
              <a:gd name="csY9" fmla="*/ 1192362 h 1192362"/>
              <a:gd name="csX10" fmla="*/ 0 w 2211289"/>
              <a:gd name="csY10" fmla="*/ 1192362 h 1192362"/>
              <a:gd name="csX11" fmla="*/ 0 w 2211289"/>
              <a:gd name="csY11" fmla="*/ 584257 h 1192362"/>
              <a:gd name="csX12" fmla="*/ 0 w 2211289"/>
              <a:gd name="csY12" fmla="*/ 0 h 11923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211289" h="1192362" extrusionOk="0">
                <a:moveTo>
                  <a:pt x="0" y="0"/>
                </a:moveTo>
                <a:cubicBezTo>
                  <a:pt x="143927" y="-61281"/>
                  <a:pt x="464465" y="41587"/>
                  <a:pt x="597048" y="0"/>
                </a:cubicBezTo>
                <a:cubicBezTo>
                  <a:pt x="729631" y="-41587"/>
                  <a:pt x="925692" y="57497"/>
                  <a:pt x="1083532" y="0"/>
                </a:cubicBezTo>
                <a:cubicBezTo>
                  <a:pt x="1241372" y="-57497"/>
                  <a:pt x="1353547" y="51948"/>
                  <a:pt x="1570015" y="0"/>
                </a:cubicBezTo>
                <a:cubicBezTo>
                  <a:pt x="1786483" y="-51948"/>
                  <a:pt x="1894985" y="24863"/>
                  <a:pt x="2211289" y="0"/>
                </a:cubicBezTo>
                <a:cubicBezTo>
                  <a:pt x="2261186" y="160591"/>
                  <a:pt x="2199975" y="417215"/>
                  <a:pt x="2211289" y="608105"/>
                </a:cubicBezTo>
                <a:cubicBezTo>
                  <a:pt x="2222603" y="798996"/>
                  <a:pt x="2143597" y="961736"/>
                  <a:pt x="2211289" y="1192362"/>
                </a:cubicBezTo>
                <a:cubicBezTo>
                  <a:pt x="2032679" y="1234056"/>
                  <a:pt x="1905147" y="1169222"/>
                  <a:pt x="1724805" y="1192362"/>
                </a:cubicBezTo>
                <a:cubicBezTo>
                  <a:pt x="1544463" y="1215502"/>
                  <a:pt x="1351790" y="1134926"/>
                  <a:pt x="1149870" y="1192362"/>
                </a:cubicBezTo>
                <a:cubicBezTo>
                  <a:pt x="947950" y="1249798"/>
                  <a:pt x="821760" y="1130021"/>
                  <a:pt x="619161" y="1192362"/>
                </a:cubicBezTo>
                <a:cubicBezTo>
                  <a:pt x="416562" y="1254703"/>
                  <a:pt x="233081" y="1142631"/>
                  <a:pt x="0" y="1192362"/>
                </a:cubicBezTo>
                <a:cubicBezTo>
                  <a:pt x="-67598" y="1014417"/>
                  <a:pt x="13899" y="760944"/>
                  <a:pt x="0" y="584257"/>
                </a:cubicBezTo>
                <a:cubicBezTo>
                  <a:pt x="-13899" y="407570"/>
                  <a:pt x="63566" y="191525"/>
                  <a:pt x="0" y="0"/>
                </a:cubicBezTo>
                <a:close/>
              </a:path>
            </a:pathLst>
          </a:custGeom>
          <a:noFill/>
          <a:ln w="38100">
            <a:solidFill>
              <a:schemeClr val="tx1"/>
            </a:solidFill>
            <a:extLst>
              <a:ext uri="{C807C97D-BFC1-408E-A445-0C87EB9F89A2}">
                <ask:lineSketchStyleProps xmlns:ask="http://schemas.microsoft.com/office/drawing/2018/sketchyshapes" sd="1418168549">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419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38200" y="401221"/>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and their families supported when leaving or joining us?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821203269"/>
              </p:ext>
            </p:extLst>
          </p:nvPr>
        </p:nvGraphicFramePr>
        <p:xfrm>
          <a:off x="492369" y="2224472"/>
          <a:ext cx="10861431" cy="3115794"/>
        </p:xfrm>
        <a:graphic>
          <a:graphicData uri="http://schemas.openxmlformats.org/drawingml/2006/table">
            <a:tbl>
              <a:tblPr/>
              <a:tblGrid>
                <a:gridCol w="10861431">
                  <a:extLst>
                    <a:ext uri="{9D8B030D-6E8A-4147-A177-3AD203B41FA5}">
                      <a16:colId xmlns:a16="http://schemas.microsoft.com/office/drawing/2014/main" val="277783179"/>
                    </a:ext>
                  </a:extLst>
                </a:gridCol>
              </a:tblGrid>
              <a:tr h="2741423">
                <a:tc>
                  <a:txBody>
                    <a:bodyPr/>
                    <a:lstStyle/>
                    <a:p>
                      <a:pPr marL="0" indent="0" algn="l" fontAlgn="base">
                        <a:lnSpc>
                          <a:spcPct val="120000"/>
                        </a:lnSpc>
                        <a:spcBef>
                          <a:spcPts val="0"/>
                        </a:spcBef>
                        <a:spcAft>
                          <a:spcPts val="20"/>
                        </a:spcAft>
                        <a:buClr>
                          <a:srgbClr val="000000"/>
                        </a:buClr>
                        <a:buSzPts val="1200"/>
                        <a:buFont typeface="Arial" panose="020B0604020202020204" pitchFamily="34" charset="0"/>
                        <a:buNone/>
                      </a:pPr>
                      <a:r>
                        <a:rPr lang="en-GB" sz="2000" b="1" i="0" u="sng"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Joining us?</a:t>
                      </a:r>
                    </a:p>
                    <a:p>
                      <a:pPr marL="457200" indent="-457200" algn="l" fontAlgn="base">
                        <a:lnSpc>
                          <a:spcPct val="120000"/>
                        </a:lnSpc>
                        <a:spcBef>
                          <a:spcPts val="0"/>
                        </a:spcBef>
                        <a:spcAft>
                          <a:spcPts val="0"/>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For children arriving to the school with an established special educational need and/or disability, parents are encouraged to meet with the class teacher or SENDCO as soon as possible to determine the support and provision required.</a:t>
                      </a:r>
                    </a:p>
                    <a:p>
                      <a:pPr marL="457200" indent="-457200" algn="l" fontAlgn="base">
                        <a:lnSpc>
                          <a:spcPct val="120000"/>
                        </a:lnSpc>
                        <a:spcBef>
                          <a:spcPts val="0"/>
                        </a:spcBef>
                        <a:spcAft>
                          <a:spcPts val="0"/>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A meeting with child’s departing school and the parents may be called to discuss provision. </a:t>
                      </a:r>
                      <a:endParaRPr lang="en-GB" sz="2000" b="1" i="0" u="none" strike="noStrike" dirty="0">
                        <a:solidFill>
                          <a:schemeClr val="tx1"/>
                        </a:solidFill>
                        <a:effectLst/>
                        <a:latin typeface="Comic Sans MS" panose="030F0702030302020204" pitchFamily="66" charset="0"/>
                      </a:endParaRPr>
                    </a:p>
                    <a:p>
                      <a:pPr marL="457200" indent="-457200" algn="l" fontAlgn="base">
                        <a:lnSpc>
                          <a:spcPct val="107000"/>
                        </a:lnSpc>
                        <a:spcBef>
                          <a:spcPts val="0"/>
                        </a:spcBef>
                        <a:spcAft>
                          <a:spcPts val="55"/>
                        </a:spcAft>
                        <a:buFont typeface="Arial" panose="020B0604020202020204" pitchFamily="34" charset="0"/>
                        <a:buChar char="•"/>
                      </a:pPr>
                      <a:r>
                        <a:rPr lang="en-GB" sz="2000" b="1" i="0" u="none" strike="noStrike" dirty="0">
                          <a:solidFill>
                            <a:schemeClr val="tx1"/>
                          </a:solidFill>
                          <a:effectLst/>
                          <a:latin typeface="Comic Sans MS" panose="030F0702030302020204" pitchFamily="66" charset="0"/>
                          <a:ea typeface="Arial" panose="020B0604020202020204" pitchFamily="34" charset="0"/>
                          <a:cs typeface="Arial" panose="020B0604020202020204" pitchFamily="34" charset="0"/>
                        </a:rPr>
                        <a:t>Information from the previous school will be requested as soon as the child arrives.  </a:t>
                      </a:r>
                      <a:endParaRPr lang="en-GB" sz="2000" b="1" i="0" u="none" strike="noStrike" dirty="0">
                        <a:solidFill>
                          <a:schemeClr val="tx1"/>
                        </a:solidFill>
                        <a:effectLst/>
                        <a:latin typeface="Comic Sans MS" panose="030F0702030302020204" pitchFamily="66" charset="0"/>
                      </a:endParaRPr>
                    </a:p>
                    <a:p>
                      <a:pPr marL="557784" algn="l" fontAlgn="t">
                        <a:lnSpc>
                          <a:spcPct val="107000"/>
                        </a:lnSpc>
                        <a:spcBef>
                          <a:spcPts val="0"/>
                        </a:spcBef>
                        <a:spcAft>
                          <a:spcPts val="180"/>
                        </a:spcAft>
                      </a:pPr>
                      <a:r>
                        <a:rPr lang="en-GB" sz="1500" b="0" i="0" u="none" strike="noStrike" dirty="0">
                          <a:solidFill>
                            <a:srgbClr val="000000"/>
                          </a:solidFill>
                          <a:effectLst/>
                          <a:latin typeface="Calibri" panose="020F0502020204030204" pitchFamily="34" charset="0"/>
                          <a:ea typeface="Calibri" panose="020F0502020204030204" pitchFamily="34" charset="0"/>
                        </a:rPr>
                        <a:t> </a:t>
                      </a: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8434" name="Picture 2" descr="1,855,874 Welcome Stock Photos, Pictures &amp; Royalty-Free Images - iStock">
            <a:extLst>
              <a:ext uri="{FF2B5EF4-FFF2-40B4-BE49-F238E27FC236}">
                <a16:creationId xmlns:a16="http://schemas.microsoft.com/office/drawing/2014/main" id="{750FA6D3-2997-4BEB-8863-A612E64138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3617" y="4895849"/>
            <a:ext cx="2882552" cy="1746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1919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618D356-E3D9-40BB-8408-366CD62D4B7A}"/>
              </a:ext>
            </a:extLst>
          </p:cNvPr>
          <p:cNvSpPr>
            <a:spLocks noGrp="1"/>
          </p:cNvSpPr>
          <p:nvPr>
            <p:ph type="title"/>
          </p:nvPr>
        </p:nvSpPr>
        <p:spPr>
          <a:xfrm>
            <a:off x="828821" y="374588"/>
            <a:ext cx="10515600" cy="1348065"/>
          </a:xfrm>
        </p:spPr>
        <p:txBody>
          <a:bodyPr>
            <a:normAutofit/>
          </a:bodyPr>
          <a:lstStyle/>
          <a:p>
            <a:pPr algn="ctr">
              <a:lnSpc>
                <a:spcPct val="90000"/>
              </a:lnSpc>
            </a:pPr>
            <a:r>
              <a:rPr lang="en-GB" sz="3700" dirty="0">
                <a:solidFill>
                  <a:schemeClr val="bg1"/>
                </a:solidFill>
                <a:latin typeface="Comic Sans MS" panose="030F0702030302020204" pitchFamily="66" charset="0"/>
              </a:rPr>
              <a:t>How are pupils with SEND supported when moving to a new class?</a:t>
            </a:r>
          </a:p>
        </p:txBody>
      </p:sp>
      <p:graphicFrame>
        <p:nvGraphicFramePr>
          <p:cNvPr id="4" name="Content Placeholder 3">
            <a:extLst>
              <a:ext uri="{FF2B5EF4-FFF2-40B4-BE49-F238E27FC236}">
                <a16:creationId xmlns:a16="http://schemas.microsoft.com/office/drawing/2014/main" id="{E4492D48-9AF2-4CDD-90D3-8C8F66D7D70C}"/>
              </a:ext>
            </a:extLst>
          </p:cNvPr>
          <p:cNvGraphicFramePr>
            <a:graphicFrameLocks noGrp="1"/>
          </p:cNvGraphicFramePr>
          <p:nvPr>
            <p:ph idx="1"/>
            <p:extLst>
              <p:ext uri="{D42A27DB-BD31-4B8C-83A1-F6EECF244321}">
                <p14:modId xmlns:p14="http://schemas.microsoft.com/office/powerpoint/2010/main" val="3793395232"/>
              </p:ext>
            </p:extLst>
          </p:nvPr>
        </p:nvGraphicFramePr>
        <p:xfrm>
          <a:off x="97656" y="2530136"/>
          <a:ext cx="11615178" cy="5738993"/>
        </p:xfrm>
        <a:graphic>
          <a:graphicData uri="http://schemas.openxmlformats.org/drawingml/2006/table">
            <a:tbl>
              <a:tblPr/>
              <a:tblGrid>
                <a:gridCol w="11615178">
                  <a:extLst>
                    <a:ext uri="{9D8B030D-6E8A-4147-A177-3AD203B41FA5}">
                      <a16:colId xmlns:a16="http://schemas.microsoft.com/office/drawing/2014/main" val="277783179"/>
                    </a:ext>
                  </a:extLst>
                </a:gridCol>
              </a:tblGrid>
              <a:tr h="5738993">
                <a:tc>
                  <a:txBody>
                    <a:bodyPr/>
                    <a:lstStyle/>
                    <a:p>
                      <a:pPr marL="557784" indent="0" algn="l" fontAlgn="t">
                        <a:lnSpc>
                          <a:spcPct val="107000"/>
                        </a:lnSpc>
                        <a:spcBef>
                          <a:spcPts val="0"/>
                        </a:spcBef>
                        <a:spcAft>
                          <a:spcPts val="180"/>
                        </a:spcAft>
                        <a:buFont typeface="Arial" panose="020B0604020202020204" pitchFamily="34" charset="0"/>
                        <a:buNone/>
                      </a:pPr>
                      <a:r>
                        <a:rPr lang="en-GB" sz="1600" b="1" i="0" u="none" strike="noStrike" dirty="0">
                          <a:solidFill>
                            <a:schemeClr val="tx1"/>
                          </a:solidFill>
                          <a:effectLst/>
                          <a:latin typeface="Comic Sans MS" panose="030F0702030302020204" pitchFamily="66" charset="0"/>
                          <a:ea typeface="Calibri" panose="020F0502020204030204" pitchFamily="34" charset="0"/>
                        </a:rPr>
                        <a:t>This is called transition.  Children will move to a new class every year.  </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What will be new?</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In most cases, a new classroom and a new class teacher.</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What will be the same?</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As we are one form entry, the children will be the same</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Any specific support your child needs.</a:t>
                      </a:r>
                    </a:p>
                    <a:p>
                      <a:pPr marL="557784" algn="l" fontAlgn="t">
                        <a:lnSpc>
                          <a:spcPct val="107000"/>
                        </a:lnSpc>
                        <a:spcBef>
                          <a:spcPts val="0"/>
                        </a:spcBef>
                        <a:spcAft>
                          <a:spcPts val="180"/>
                        </a:spcAft>
                      </a:pPr>
                      <a:r>
                        <a:rPr lang="en-GB" sz="1600" b="1" i="0" u="sng" strike="noStrike" dirty="0">
                          <a:solidFill>
                            <a:schemeClr val="tx1"/>
                          </a:solidFill>
                          <a:effectLst/>
                          <a:latin typeface="Comic Sans MS" panose="030F0702030302020204" pitchFamily="66" charset="0"/>
                        </a:rPr>
                        <a:t>How do we manage the changes?</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2 days in the Summer Term with your child’s new teacher completing ‘getting to know you’ activities.</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Enhanced transition visits where required.</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Detailed transition meeting between current and new teacher.</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Transition booklets and visual timetables shared ahead of the new academic year.</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If there is a TAM, EHAT or Annual Review (children with EHCPs) meeting, the new class teacher will attend</a:t>
                      </a:r>
                    </a:p>
                    <a:p>
                      <a:pPr marL="557784" algn="l" fontAlgn="t">
                        <a:lnSpc>
                          <a:spcPct val="107000"/>
                        </a:lnSpc>
                        <a:spcBef>
                          <a:spcPts val="0"/>
                        </a:spcBef>
                        <a:spcAft>
                          <a:spcPts val="180"/>
                        </a:spcAft>
                      </a:pPr>
                      <a:r>
                        <a:rPr lang="en-GB" sz="1600" b="1" i="0" u="none" strike="noStrike" dirty="0">
                          <a:solidFill>
                            <a:schemeClr val="tx1"/>
                          </a:solidFill>
                          <a:effectLst/>
                          <a:latin typeface="Comic Sans MS" panose="030F0702030302020204" pitchFamily="66" charset="0"/>
                        </a:rPr>
                        <a:t>End of year Learning Plans are written by the current teacher to ensure children are working on individualised and appropriate targets in the new academic year.</a:t>
                      </a:r>
                    </a:p>
                    <a:p>
                      <a:pPr marL="557784" algn="l" fontAlgn="t">
                        <a:lnSpc>
                          <a:spcPct val="107000"/>
                        </a:lnSpc>
                        <a:spcBef>
                          <a:spcPts val="0"/>
                        </a:spcBef>
                        <a:spcAft>
                          <a:spcPts val="180"/>
                        </a:spcAft>
                      </a:pPr>
                      <a:endParaRPr lang="en-GB" sz="2200" b="0" i="0" u="none" strike="noStrike" dirty="0">
                        <a:effectLst/>
                        <a:latin typeface="Arial" panose="020B0604020202020204" pitchFamily="34" charset="0"/>
                      </a:endParaRPr>
                    </a:p>
                  </a:txBody>
                  <a:tcPr marL="11660" marR="11660" marT="11660" marB="0">
                    <a:lnL>
                      <a:noFill/>
                    </a:lnL>
                    <a:lnR>
                      <a:noFill/>
                    </a:lnR>
                    <a:lnT>
                      <a:noFill/>
                    </a:lnT>
                    <a:lnB>
                      <a:noFill/>
                    </a:lnB>
                  </a:tcPr>
                </a:tc>
                <a:extLst>
                  <a:ext uri="{0D108BD9-81ED-4DB2-BD59-A6C34878D82A}">
                    <a16:rowId xmlns:a16="http://schemas.microsoft.com/office/drawing/2014/main" val="217967318"/>
                  </a:ext>
                </a:extLst>
              </a:tr>
            </a:tbl>
          </a:graphicData>
        </a:graphic>
      </p:graphicFrame>
      <p:pic>
        <p:nvPicPr>
          <p:cNvPr id="17410" name="Picture 2" descr="Primary to Secondary Transition Activity for Year 6">
            <a:extLst>
              <a:ext uri="{FF2B5EF4-FFF2-40B4-BE49-F238E27FC236}">
                <a16:creationId xmlns:a16="http://schemas.microsoft.com/office/drawing/2014/main" id="{99BD5EC2-1B14-449D-BA63-AE102E7130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1766" y="2197839"/>
            <a:ext cx="1813229" cy="1358172"/>
          </a:xfrm>
          <a:custGeom>
            <a:avLst/>
            <a:gdLst>
              <a:gd name="csX0" fmla="*/ 0 w 1813229"/>
              <a:gd name="csY0" fmla="*/ 0 h 1358172"/>
              <a:gd name="csX1" fmla="*/ 471440 w 1813229"/>
              <a:gd name="csY1" fmla="*/ 0 h 1358172"/>
              <a:gd name="csX2" fmla="*/ 924747 w 1813229"/>
              <a:gd name="csY2" fmla="*/ 0 h 1358172"/>
              <a:gd name="csX3" fmla="*/ 1359922 w 1813229"/>
              <a:gd name="csY3" fmla="*/ 0 h 1358172"/>
              <a:gd name="csX4" fmla="*/ 1813229 w 1813229"/>
              <a:gd name="csY4" fmla="*/ 0 h 1358172"/>
              <a:gd name="csX5" fmla="*/ 1813229 w 1813229"/>
              <a:gd name="csY5" fmla="*/ 425561 h 1358172"/>
              <a:gd name="csX6" fmla="*/ 1813229 w 1813229"/>
              <a:gd name="csY6" fmla="*/ 864703 h 1358172"/>
              <a:gd name="csX7" fmla="*/ 1813229 w 1813229"/>
              <a:gd name="csY7" fmla="*/ 1358172 h 1358172"/>
              <a:gd name="csX8" fmla="*/ 1378054 w 1813229"/>
              <a:gd name="csY8" fmla="*/ 1358172 h 1358172"/>
              <a:gd name="csX9" fmla="*/ 888482 w 1813229"/>
              <a:gd name="csY9" fmla="*/ 1358172 h 1358172"/>
              <a:gd name="csX10" fmla="*/ 417043 w 1813229"/>
              <a:gd name="csY10" fmla="*/ 1358172 h 1358172"/>
              <a:gd name="csX11" fmla="*/ 0 w 1813229"/>
              <a:gd name="csY11" fmla="*/ 1358172 h 1358172"/>
              <a:gd name="csX12" fmla="*/ 0 w 1813229"/>
              <a:gd name="csY12" fmla="*/ 946193 h 1358172"/>
              <a:gd name="csX13" fmla="*/ 0 w 1813229"/>
              <a:gd name="csY13" fmla="*/ 466306 h 1358172"/>
              <a:gd name="csX14" fmla="*/ 0 w 1813229"/>
              <a:gd name="csY14" fmla="*/ 0 h 13581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13229" h="1358172" extrusionOk="0">
                <a:moveTo>
                  <a:pt x="0" y="0"/>
                </a:moveTo>
                <a:cubicBezTo>
                  <a:pt x="218556" y="-7942"/>
                  <a:pt x="316964" y="45088"/>
                  <a:pt x="471440" y="0"/>
                </a:cubicBezTo>
                <a:cubicBezTo>
                  <a:pt x="625916" y="-45088"/>
                  <a:pt x="802760" y="37045"/>
                  <a:pt x="924747" y="0"/>
                </a:cubicBezTo>
                <a:cubicBezTo>
                  <a:pt x="1046734" y="-37045"/>
                  <a:pt x="1224730" y="37930"/>
                  <a:pt x="1359922" y="0"/>
                </a:cubicBezTo>
                <a:cubicBezTo>
                  <a:pt x="1495114" y="-37930"/>
                  <a:pt x="1653070" y="33393"/>
                  <a:pt x="1813229" y="0"/>
                </a:cubicBezTo>
                <a:cubicBezTo>
                  <a:pt x="1843549" y="201524"/>
                  <a:pt x="1774893" y="288614"/>
                  <a:pt x="1813229" y="425561"/>
                </a:cubicBezTo>
                <a:cubicBezTo>
                  <a:pt x="1851565" y="562508"/>
                  <a:pt x="1766356" y="673521"/>
                  <a:pt x="1813229" y="864703"/>
                </a:cubicBezTo>
                <a:cubicBezTo>
                  <a:pt x="1860102" y="1055885"/>
                  <a:pt x="1755709" y="1122134"/>
                  <a:pt x="1813229" y="1358172"/>
                </a:cubicBezTo>
                <a:cubicBezTo>
                  <a:pt x="1707995" y="1370889"/>
                  <a:pt x="1549961" y="1317104"/>
                  <a:pt x="1378054" y="1358172"/>
                </a:cubicBezTo>
                <a:cubicBezTo>
                  <a:pt x="1206147" y="1399240"/>
                  <a:pt x="1005202" y="1301005"/>
                  <a:pt x="888482" y="1358172"/>
                </a:cubicBezTo>
                <a:cubicBezTo>
                  <a:pt x="771762" y="1415339"/>
                  <a:pt x="553513" y="1315945"/>
                  <a:pt x="417043" y="1358172"/>
                </a:cubicBezTo>
                <a:cubicBezTo>
                  <a:pt x="280573" y="1400399"/>
                  <a:pt x="165396" y="1315457"/>
                  <a:pt x="0" y="1358172"/>
                </a:cubicBezTo>
                <a:cubicBezTo>
                  <a:pt x="-10121" y="1171578"/>
                  <a:pt x="22896" y="1043104"/>
                  <a:pt x="0" y="946193"/>
                </a:cubicBezTo>
                <a:cubicBezTo>
                  <a:pt x="-22896" y="849282"/>
                  <a:pt x="28505" y="650068"/>
                  <a:pt x="0" y="466306"/>
                </a:cubicBezTo>
                <a:cubicBezTo>
                  <a:pt x="-28505" y="282544"/>
                  <a:pt x="25680" y="131703"/>
                  <a:pt x="0" y="0"/>
                </a:cubicBezTo>
                <a:close/>
              </a:path>
            </a:pathLst>
          </a:custGeom>
          <a:noFill/>
          <a:ln w="38100">
            <a:solidFill>
              <a:schemeClr val="tx1"/>
            </a:solidFill>
            <a:extLst>
              <a:ext uri="{C807C97D-BFC1-408E-A445-0C87EB9F89A2}">
                <ask:lineSketchStyleProps xmlns:ask="http://schemas.microsoft.com/office/drawing/2018/sketchyshapes" sd="3682685603">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80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29F0313-9F1E-48BA-A846-94DBAA965E77}"/>
              </a:ext>
            </a:extLst>
          </p:cNvPr>
          <p:cNvSpPr>
            <a:spLocks noGrp="1"/>
          </p:cNvSpPr>
          <p:nvPr>
            <p:ph type="title"/>
          </p:nvPr>
        </p:nvSpPr>
        <p:spPr>
          <a:xfrm>
            <a:off x="838200" y="401221"/>
            <a:ext cx="10515600" cy="1348065"/>
          </a:xfrm>
        </p:spPr>
        <p:txBody>
          <a:bodyPr>
            <a:normAutofit/>
          </a:bodyPr>
          <a:lstStyle/>
          <a:p>
            <a:pPr>
              <a:lnSpc>
                <a:spcPct val="90000"/>
              </a:lnSpc>
            </a:pPr>
            <a:r>
              <a:rPr lang="en-GB" sz="3700" dirty="0">
                <a:solidFill>
                  <a:schemeClr val="bg1"/>
                </a:solidFill>
                <a:latin typeface="Comic Sans MS" panose="030F0702030302020204" pitchFamily="66" charset="0"/>
              </a:rPr>
              <a:t>Where can I find more information about our approach to supporting children with SEND?</a:t>
            </a:r>
          </a:p>
        </p:txBody>
      </p:sp>
      <p:sp>
        <p:nvSpPr>
          <p:cNvPr id="3" name="Content Placeholder 2">
            <a:extLst>
              <a:ext uri="{FF2B5EF4-FFF2-40B4-BE49-F238E27FC236}">
                <a16:creationId xmlns:a16="http://schemas.microsoft.com/office/drawing/2014/main" id="{5612307E-8074-4BC6-ABDB-59A048CFA880}"/>
              </a:ext>
            </a:extLst>
          </p:cNvPr>
          <p:cNvSpPr>
            <a:spLocks noGrp="1"/>
          </p:cNvSpPr>
          <p:nvPr>
            <p:ph idx="1"/>
          </p:nvPr>
        </p:nvSpPr>
        <p:spPr>
          <a:xfrm>
            <a:off x="838200" y="2586789"/>
            <a:ext cx="10515600" cy="3590174"/>
          </a:xfrm>
        </p:spPr>
        <p:txBody>
          <a:bodyPr>
            <a:normAutofit/>
          </a:bodyPr>
          <a:lstStyle/>
          <a:p>
            <a:pPr marL="0" indent="0">
              <a:buNone/>
            </a:pPr>
            <a:r>
              <a:rPr lang="en-GB" sz="2400" b="1" dirty="0">
                <a:latin typeface="Comic Sans MS" panose="030F0702030302020204" pitchFamily="66" charset="0"/>
              </a:rPr>
              <a:t>Please visit </a:t>
            </a:r>
            <a:r>
              <a:rPr lang="en-GB" sz="2400" b="1" dirty="0">
                <a:solidFill>
                  <a:schemeClr val="accent1"/>
                </a:solidFill>
                <a:latin typeface="Comic Sans MS" panose="030F0702030302020204" pitchFamily="66" charset="0"/>
                <a:hlinkClick r:id="rId2"/>
              </a:rPr>
              <a:t>https://www.austinfarmacademy.com</a:t>
            </a:r>
            <a:endParaRPr lang="en-GB" sz="2400" b="1" dirty="0">
              <a:solidFill>
                <a:schemeClr val="accent1"/>
              </a:solidFill>
              <a:latin typeface="Comic Sans MS" panose="030F0702030302020204" pitchFamily="66" charset="0"/>
            </a:endParaRPr>
          </a:p>
          <a:p>
            <a:pPr marL="0" indent="0">
              <a:buNone/>
            </a:pPr>
            <a:r>
              <a:rPr lang="en-GB" sz="2400" b="1" dirty="0">
                <a:latin typeface="Comic Sans MS" panose="030F0702030302020204" pitchFamily="66" charset="0"/>
              </a:rPr>
              <a:t>On this page you will find information about the school's approach to supporting children with SEND, including the Graduated Response, as well as useful information about Plymouth’s Local Authority’s approach to supporting children with SEND.</a:t>
            </a:r>
          </a:p>
          <a:p>
            <a:pPr marL="0" indent="0">
              <a:buNone/>
            </a:pPr>
            <a:endParaRPr lang="en-GB" dirty="0">
              <a:highlight>
                <a:srgbClr val="FFFF00"/>
              </a:highlight>
            </a:endParaRPr>
          </a:p>
        </p:txBody>
      </p:sp>
      <p:pic>
        <p:nvPicPr>
          <p:cNvPr id="6" name="Content Placeholder 3" descr="Austin Farm Academy">
            <a:extLst>
              <a:ext uri="{FF2B5EF4-FFF2-40B4-BE49-F238E27FC236}">
                <a16:creationId xmlns:a16="http://schemas.microsoft.com/office/drawing/2014/main" id="{BD572A19-8DE0-4BFD-8FF9-B3B41CDFDB1B}"/>
              </a:ext>
            </a:extLst>
          </p:cNvPr>
          <p:cNvPicPr>
            <a:picLocks/>
          </p:cNvPicPr>
          <p:nvPr/>
        </p:nvPicPr>
        <p:blipFill>
          <a:blip r:embed="rId3">
            <a:extLst>
              <a:ext uri="{28A0092B-C50C-407E-A947-70E740481C1C}">
                <a14:useLocalDpi xmlns:a14="http://schemas.microsoft.com/office/drawing/2010/main" val="0"/>
              </a:ext>
            </a:extLst>
          </a:blip>
          <a:stretch>
            <a:fillRect/>
          </a:stretch>
        </p:blipFill>
        <p:spPr bwMode="auto">
          <a:xfrm>
            <a:off x="9806609" y="4553821"/>
            <a:ext cx="1687091" cy="1862517"/>
          </a:xfrm>
          <a:prstGeom prst="rect">
            <a:avLst/>
          </a:prstGeom>
          <a:noFill/>
        </p:spPr>
      </p:pic>
    </p:spTree>
    <p:extLst>
      <p:ext uri="{BB962C8B-B14F-4D97-AF65-F5344CB8AC3E}">
        <p14:creationId xmlns:p14="http://schemas.microsoft.com/office/powerpoint/2010/main" val="127079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FA23507-90E7-4CE8-81D4-CB94FE3423B3}"/>
              </a:ext>
            </a:extLst>
          </p:cNvPr>
          <p:cNvSpPr>
            <a:spLocks noGrp="1"/>
          </p:cNvSpPr>
          <p:nvPr>
            <p:ph type="title"/>
          </p:nvPr>
        </p:nvSpPr>
        <p:spPr>
          <a:xfrm>
            <a:off x="841248" y="644652"/>
            <a:ext cx="3182112" cy="5568696"/>
          </a:xfrm>
        </p:spPr>
        <p:txBody>
          <a:bodyPr>
            <a:normAutofit/>
          </a:bodyPr>
          <a:lstStyle/>
          <a:p>
            <a:pPr>
              <a:lnSpc>
                <a:spcPct val="90000"/>
              </a:lnSpc>
            </a:pPr>
            <a:r>
              <a:rPr lang="en-GB" sz="4600" dirty="0">
                <a:solidFill>
                  <a:srgbClr val="FFFFFF"/>
                </a:solidFill>
                <a:latin typeface="Comic Sans MS" panose="030F0702030302020204" pitchFamily="66" charset="0"/>
              </a:rPr>
              <a:t>What expertise do staff at Austin Farm have?</a:t>
            </a:r>
          </a:p>
        </p:txBody>
      </p:sp>
      <p:pic>
        <p:nvPicPr>
          <p:cNvPr id="7" name="Picture 3" descr="2a935eae-5b6b-456e-8e96-520bce736263">
            <a:extLst>
              <a:ext uri="{FF2B5EF4-FFF2-40B4-BE49-F238E27FC236}">
                <a16:creationId xmlns:a16="http://schemas.microsoft.com/office/drawing/2014/main" id="{92CC810C-D6BB-4A02-B4F3-8AE1A8CF6A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9660" y="1271830"/>
            <a:ext cx="1503011" cy="1932442"/>
          </a:xfrm>
          <a:custGeom>
            <a:avLst/>
            <a:gdLst>
              <a:gd name="csX0" fmla="*/ 0 w 1503011"/>
              <a:gd name="csY0" fmla="*/ 0 h 1932442"/>
              <a:gd name="csX1" fmla="*/ 531064 w 1503011"/>
              <a:gd name="csY1" fmla="*/ 0 h 1932442"/>
              <a:gd name="csX2" fmla="*/ 1032068 w 1503011"/>
              <a:gd name="csY2" fmla="*/ 0 h 1932442"/>
              <a:gd name="csX3" fmla="*/ 1503011 w 1503011"/>
              <a:gd name="csY3" fmla="*/ 0 h 1932442"/>
              <a:gd name="csX4" fmla="*/ 1503011 w 1503011"/>
              <a:gd name="csY4" fmla="*/ 444462 h 1932442"/>
              <a:gd name="csX5" fmla="*/ 1503011 w 1503011"/>
              <a:gd name="csY5" fmla="*/ 946897 h 1932442"/>
              <a:gd name="csX6" fmla="*/ 1503011 w 1503011"/>
              <a:gd name="csY6" fmla="*/ 1391358 h 1932442"/>
              <a:gd name="csX7" fmla="*/ 1503011 w 1503011"/>
              <a:gd name="csY7" fmla="*/ 1932442 h 1932442"/>
              <a:gd name="csX8" fmla="*/ 1047098 w 1503011"/>
              <a:gd name="csY8" fmla="*/ 1932442 h 1932442"/>
              <a:gd name="csX9" fmla="*/ 546094 w 1503011"/>
              <a:gd name="csY9" fmla="*/ 1932442 h 1932442"/>
              <a:gd name="csX10" fmla="*/ 0 w 1503011"/>
              <a:gd name="csY10" fmla="*/ 1932442 h 1932442"/>
              <a:gd name="csX11" fmla="*/ 0 w 1503011"/>
              <a:gd name="csY11" fmla="*/ 1487980 h 1932442"/>
              <a:gd name="csX12" fmla="*/ 0 w 1503011"/>
              <a:gd name="csY12" fmla="*/ 1024194 h 1932442"/>
              <a:gd name="csX13" fmla="*/ 0 w 1503011"/>
              <a:gd name="csY13" fmla="*/ 599057 h 1932442"/>
              <a:gd name="csX14" fmla="*/ 0 w 1503011"/>
              <a:gd name="csY14" fmla="*/ 0 h 19324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503011" h="1932442" extrusionOk="0">
                <a:moveTo>
                  <a:pt x="0" y="0"/>
                </a:moveTo>
                <a:cubicBezTo>
                  <a:pt x="141423" y="-4677"/>
                  <a:pt x="310890" y="60543"/>
                  <a:pt x="531064" y="0"/>
                </a:cubicBezTo>
                <a:cubicBezTo>
                  <a:pt x="751238" y="-60543"/>
                  <a:pt x="925204" y="59884"/>
                  <a:pt x="1032068" y="0"/>
                </a:cubicBezTo>
                <a:cubicBezTo>
                  <a:pt x="1138932" y="-59884"/>
                  <a:pt x="1295769" y="5098"/>
                  <a:pt x="1503011" y="0"/>
                </a:cubicBezTo>
                <a:cubicBezTo>
                  <a:pt x="1504208" y="186760"/>
                  <a:pt x="1459982" y="309304"/>
                  <a:pt x="1503011" y="444462"/>
                </a:cubicBezTo>
                <a:cubicBezTo>
                  <a:pt x="1546040" y="579620"/>
                  <a:pt x="1488718" y="829981"/>
                  <a:pt x="1503011" y="946897"/>
                </a:cubicBezTo>
                <a:cubicBezTo>
                  <a:pt x="1517304" y="1063813"/>
                  <a:pt x="1467386" y="1172790"/>
                  <a:pt x="1503011" y="1391358"/>
                </a:cubicBezTo>
                <a:cubicBezTo>
                  <a:pt x="1538636" y="1609926"/>
                  <a:pt x="1490301" y="1753994"/>
                  <a:pt x="1503011" y="1932442"/>
                </a:cubicBezTo>
                <a:cubicBezTo>
                  <a:pt x="1352463" y="1941066"/>
                  <a:pt x="1259691" y="1879707"/>
                  <a:pt x="1047098" y="1932442"/>
                </a:cubicBezTo>
                <a:cubicBezTo>
                  <a:pt x="834505" y="1985177"/>
                  <a:pt x="694642" y="1919224"/>
                  <a:pt x="546094" y="1932442"/>
                </a:cubicBezTo>
                <a:cubicBezTo>
                  <a:pt x="397546" y="1945660"/>
                  <a:pt x="148386" y="1870229"/>
                  <a:pt x="0" y="1932442"/>
                </a:cubicBezTo>
                <a:cubicBezTo>
                  <a:pt x="-51976" y="1755455"/>
                  <a:pt x="13200" y="1704707"/>
                  <a:pt x="0" y="1487980"/>
                </a:cubicBezTo>
                <a:cubicBezTo>
                  <a:pt x="-13200" y="1271253"/>
                  <a:pt x="31815" y="1218056"/>
                  <a:pt x="0" y="1024194"/>
                </a:cubicBezTo>
                <a:cubicBezTo>
                  <a:pt x="-31815" y="830332"/>
                  <a:pt x="4561" y="707456"/>
                  <a:pt x="0" y="599057"/>
                </a:cubicBezTo>
                <a:cubicBezTo>
                  <a:pt x="-4561" y="490658"/>
                  <a:pt x="31296" y="215120"/>
                  <a:pt x="0" y="0"/>
                </a:cubicBezTo>
                <a:close/>
              </a:path>
            </a:pathLst>
          </a:custGeom>
          <a:noFill/>
          <a:ln w="38100">
            <a:solidFill>
              <a:srgbClr val="000000"/>
            </a:solidFill>
            <a:miter lim="800000"/>
            <a:headEnd/>
            <a:tailEnd/>
            <a:extLst>
              <a:ext uri="{C807C97D-BFC1-408E-A445-0C87EB9F89A2}">
                <ask:lineSketchStyleProps xmlns:ask="http://schemas.microsoft.com/office/drawing/2018/sketchyshapes" sd="1875253208">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5959B8E7-2424-4A6D-889F-B45E9597BA18}"/>
              </a:ext>
            </a:extLst>
          </p:cNvPr>
          <p:cNvSpPr txBox="1"/>
          <p:nvPr/>
        </p:nvSpPr>
        <p:spPr>
          <a:xfrm>
            <a:off x="7185706" y="1385767"/>
            <a:ext cx="4613367" cy="923330"/>
          </a:xfrm>
          <a:custGeom>
            <a:avLst/>
            <a:gdLst>
              <a:gd name="csX0" fmla="*/ 0 w 4613367"/>
              <a:gd name="csY0" fmla="*/ 0 h 923330"/>
              <a:gd name="csX1" fmla="*/ 520651 w 4613367"/>
              <a:gd name="csY1" fmla="*/ 0 h 923330"/>
              <a:gd name="csX2" fmla="*/ 1087437 w 4613367"/>
              <a:gd name="csY2" fmla="*/ 0 h 923330"/>
              <a:gd name="csX3" fmla="*/ 1792623 w 4613367"/>
              <a:gd name="csY3" fmla="*/ 0 h 923330"/>
              <a:gd name="csX4" fmla="*/ 2497809 w 4613367"/>
              <a:gd name="csY4" fmla="*/ 0 h 923330"/>
              <a:gd name="csX5" fmla="*/ 3156861 w 4613367"/>
              <a:gd name="csY5" fmla="*/ 0 h 923330"/>
              <a:gd name="csX6" fmla="*/ 3908181 w 4613367"/>
              <a:gd name="csY6" fmla="*/ 0 h 923330"/>
              <a:gd name="csX7" fmla="*/ 4613367 w 4613367"/>
              <a:gd name="csY7" fmla="*/ 0 h 923330"/>
              <a:gd name="csX8" fmla="*/ 4613367 w 4613367"/>
              <a:gd name="csY8" fmla="*/ 433965 h 923330"/>
              <a:gd name="csX9" fmla="*/ 4613367 w 4613367"/>
              <a:gd name="csY9" fmla="*/ 923330 h 923330"/>
              <a:gd name="csX10" fmla="*/ 3954315 w 4613367"/>
              <a:gd name="csY10" fmla="*/ 923330 h 923330"/>
              <a:gd name="csX11" fmla="*/ 3433663 w 4613367"/>
              <a:gd name="csY11" fmla="*/ 923330 h 923330"/>
              <a:gd name="csX12" fmla="*/ 2682343 w 4613367"/>
              <a:gd name="csY12" fmla="*/ 923330 h 923330"/>
              <a:gd name="csX13" fmla="*/ 1931024 w 4613367"/>
              <a:gd name="csY13" fmla="*/ 923330 h 923330"/>
              <a:gd name="csX14" fmla="*/ 1364239 w 4613367"/>
              <a:gd name="csY14" fmla="*/ 923330 h 923330"/>
              <a:gd name="csX15" fmla="*/ 843587 w 4613367"/>
              <a:gd name="csY15" fmla="*/ 923330 h 923330"/>
              <a:gd name="csX16" fmla="*/ 0 w 4613367"/>
              <a:gd name="csY16" fmla="*/ 923330 h 923330"/>
              <a:gd name="csX17" fmla="*/ 0 w 4613367"/>
              <a:gd name="csY17" fmla="*/ 461665 h 923330"/>
              <a:gd name="csX18" fmla="*/ 0 w 4613367"/>
              <a:gd name="csY18" fmla="*/ 0 h 923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4613367" h="923330" fill="none" extrusionOk="0">
                <a:moveTo>
                  <a:pt x="0" y="0"/>
                </a:moveTo>
                <a:cubicBezTo>
                  <a:pt x="196946" y="19903"/>
                  <a:pt x="276603" y="-2032"/>
                  <a:pt x="520651" y="0"/>
                </a:cubicBezTo>
                <a:cubicBezTo>
                  <a:pt x="764699" y="2032"/>
                  <a:pt x="960254" y="-15268"/>
                  <a:pt x="1087437" y="0"/>
                </a:cubicBezTo>
                <a:cubicBezTo>
                  <a:pt x="1214620" y="15268"/>
                  <a:pt x="1582163" y="-10420"/>
                  <a:pt x="1792623" y="0"/>
                </a:cubicBezTo>
                <a:cubicBezTo>
                  <a:pt x="2003083" y="10420"/>
                  <a:pt x="2310601" y="-8700"/>
                  <a:pt x="2497809" y="0"/>
                </a:cubicBezTo>
                <a:cubicBezTo>
                  <a:pt x="2685017" y="8700"/>
                  <a:pt x="2943697" y="20513"/>
                  <a:pt x="3156861" y="0"/>
                </a:cubicBezTo>
                <a:cubicBezTo>
                  <a:pt x="3370025" y="-20513"/>
                  <a:pt x="3649648" y="-46"/>
                  <a:pt x="3908181" y="0"/>
                </a:cubicBezTo>
                <a:cubicBezTo>
                  <a:pt x="4166714" y="46"/>
                  <a:pt x="4307183" y="683"/>
                  <a:pt x="4613367" y="0"/>
                </a:cubicBezTo>
                <a:cubicBezTo>
                  <a:pt x="4619307" y="201345"/>
                  <a:pt x="4625046" y="339367"/>
                  <a:pt x="4613367" y="433965"/>
                </a:cubicBezTo>
                <a:cubicBezTo>
                  <a:pt x="4601688" y="528564"/>
                  <a:pt x="4607502" y="756355"/>
                  <a:pt x="4613367" y="923330"/>
                </a:cubicBezTo>
                <a:cubicBezTo>
                  <a:pt x="4345717" y="902160"/>
                  <a:pt x="4249435" y="903132"/>
                  <a:pt x="3954315" y="923330"/>
                </a:cubicBezTo>
                <a:cubicBezTo>
                  <a:pt x="3659195" y="943528"/>
                  <a:pt x="3578586" y="927818"/>
                  <a:pt x="3433663" y="923330"/>
                </a:cubicBezTo>
                <a:cubicBezTo>
                  <a:pt x="3288740" y="918842"/>
                  <a:pt x="3043812" y="949534"/>
                  <a:pt x="2682343" y="923330"/>
                </a:cubicBezTo>
                <a:cubicBezTo>
                  <a:pt x="2320874" y="897126"/>
                  <a:pt x="2254874" y="891341"/>
                  <a:pt x="1931024" y="923330"/>
                </a:cubicBezTo>
                <a:cubicBezTo>
                  <a:pt x="1607174" y="955319"/>
                  <a:pt x="1612001" y="896995"/>
                  <a:pt x="1364239" y="923330"/>
                </a:cubicBezTo>
                <a:cubicBezTo>
                  <a:pt x="1116478" y="949665"/>
                  <a:pt x="991414" y="911590"/>
                  <a:pt x="843587" y="923330"/>
                </a:cubicBezTo>
                <a:cubicBezTo>
                  <a:pt x="695760" y="935070"/>
                  <a:pt x="386346" y="960154"/>
                  <a:pt x="0" y="923330"/>
                </a:cubicBezTo>
                <a:cubicBezTo>
                  <a:pt x="-7046" y="822030"/>
                  <a:pt x="-333" y="586730"/>
                  <a:pt x="0" y="461665"/>
                </a:cubicBezTo>
                <a:cubicBezTo>
                  <a:pt x="333" y="336601"/>
                  <a:pt x="-17592" y="194569"/>
                  <a:pt x="0" y="0"/>
                </a:cubicBezTo>
                <a:close/>
              </a:path>
              <a:path w="4613367" h="923330" stroke="0" extrusionOk="0">
                <a:moveTo>
                  <a:pt x="0" y="0"/>
                </a:moveTo>
                <a:cubicBezTo>
                  <a:pt x="243530" y="3928"/>
                  <a:pt x="420982" y="30052"/>
                  <a:pt x="705186" y="0"/>
                </a:cubicBezTo>
                <a:cubicBezTo>
                  <a:pt x="989390" y="-30052"/>
                  <a:pt x="1140952" y="6252"/>
                  <a:pt x="1318105" y="0"/>
                </a:cubicBezTo>
                <a:cubicBezTo>
                  <a:pt x="1495258" y="-6252"/>
                  <a:pt x="1726432" y="-18759"/>
                  <a:pt x="1931024" y="0"/>
                </a:cubicBezTo>
                <a:cubicBezTo>
                  <a:pt x="2135616" y="18759"/>
                  <a:pt x="2526374" y="-902"/>
                  <a:pt x="2682343" y="0"/>
                </a:cubicBezTo>
                <a:cubicBezTo>
                  <a:pt x="2838312" y="902"/>
                  <a:pt x="3094913" y="12323"/>
                  <a:pt x="3341396" y="0"/>
                </a:cubicBezTo>
                <a:cubicBezTo>
                  <a:pt x="3587879" y="-12323"/>
                  <a:pt x="3791361" y="13816"/>
                  <a:pt x="4000448" y="0"/>
                </a:cubicBezTo>
                <a:cubicBezTo>
                  <a:pt x="4209535" y="-13816"/>
                  <a:pt x="4315975" y="-21755"/>
                  <a:pt x="4613367" y="0"/>
                </a:cubicBezTo>
                <a:cubicBezTo>
                  <a:pt x="4609903" y="132317"/>
                  <a:pt x="4609837" y="370587"/>
                  <a:pt x="4613367" y="470898"/>
                </a:cubicBezTo>
                <a:cubicBezTo>
                  <a:pt x="4616897" y="571209"/>
                  <a:pt x="4613682" y="779786"/>
                  <a:pt x="4613367" y="923330"/>
                </a:cubicBezTo>
                <a:cubicBezTo>
                  <a:pt x="4445537" y="947754"/>
                  <a:pt x="4256759" y="929362"/>
                  <a:pt x="4092716" y="923330"/>
                </a:cubicBezTo>
                <a:cubicBezTo>
                  <a:pt x="3928673" y="917298"/>
                  <a:pt x="3571797" y="950477"/>
                  <a:pt x="3433663" y="923330"/>
                </a:cubicBezTo>
                <a:cubicBezTo>
                  <a:pt x="3295529" y="896183"/>
                  <a:pt x="3007099" y="903897"/>
                  <a:pt x="2682343" y="923330"/>
                </a:cubicBezTo>
                <a:cubicBezTo>
                  <a:pt x="2357587" y="942763"/>
                  <a:pt x="2123805" y="889896"/>
                  <a:pt x="1977157" y="923330"/>
                </a:cubicBezTo>
                <a:cubicBezTo>
                  <a:pt x="1830509" y="956764"/>
                  <a:pt x="1412263" y="915323"/>
                  <a:pt x="1225838" y="923330"/>
                </a:cubicBezTo>
                <a:cubicBezTo>
                  <a:pt x="1039413" y="931337"/>
                  <a:pt x="382485" y="956839"/>
                  <a:pt x="0" y="923330"/>
                </a:cubicBezTo>
                <a:cubicBezTo>
                  <a:pt x="2211" y="728664"/>
                  <a:pt x="17412" y="674176"/>
                  <a:pt x="0" y="461665"/>
                </a:cubicBezTo>
                <a:cubicBezTo>
                  <a:pt x="-17412" y="249155"/>
                  <a:pt x="-20021" y="105543"/>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b="1" u="sng" dirty="0">
                <a:solidFill>
                  <a:schemeClr val="bg1"/>
                </a:solidFill>
                <a:latin typeface="Comic Sans MS" panose="030F0702030302020204" pitchFamily="66" charset="0"/>
              </a:rPr>
              <a:t>Mrs Ruth Baptiste</a:t>
            </a:r>
          </a:p>
          <a:p>
            <a:r>
              <a:rPr lang="en-GB" dirty="0">
                <a:solidFill>
                  <a:schemeClr val="bg1"/>
                </a:solidFill>
                <a:latin typeface="Comic Sans MS" panose="030F0702030302020204" pitchFamily="66" charset="0"/>
              </a:rPr>
              <a:t>THRIVE Trained</a:t>
            </a:r>
          </a:p>
          <a:p>
            <a:r>
              <a:rPr lang="en-GB" dirty="0">
                <a:solidFill>
                  <a:schemeClr val="bg1"/>
                </a:solidFill>
                <a:latin typeface="Comic Sans MS" panose="030F0702030302020204" pitchFamily="66" charset="0"/>
              </a:rPr>
              <a:t>Normal magic training</a:t>
            </a:r>
          </a:p>
        </p:txBody>
      </p:sp>
      <p:pic>
        <p:nvPicPr>
          <p:cNvPr id="3" name="Picture 2">
            <a:extLst>
              <a:ext uri="{FF2B5EF4-FFF2-40B4-BE49-F238E27FC236}">
                <a16:creationId xmlns:a16="http://schemas.microsoft.com/office/drawing/2014/main" id="{59C919AA-184A-1C81-4EEE-DD93467B0885}"/>
              </a:ext>
            </a:extLst>
          </p:cNvPr>
          <p:cNvPicPr>
            <a:picLocks noChangeAspect="1"/>
          </p:cNvPicPr>
          <p:nvPr/>
        </p:nvPicPr>
        <p:blipFill>
          <a:blip r:embed="rId3"/>
          <a:stretch>
            <a:fillRect/>
          </a:stretch>
        </p:blipFill>
        <p:spPr>
          <a:xfrm>
            <a:off x="5304975" y="3946312"/>
            <a:ext cx="1579001" cy="1975275"/>
          </a:xfrm>
          <a:prstGeom prst="rect">
            <a:avLst/>
          </a:prstGeom>
        </p:spPr>
      </p:pic>
      <p:sp>
        <p:nvSpPr>
          <p:cNvPr id="11" name="TextBox 10">
            <a:extLst>
              <a:ext uri="{FF2B5EF4-FFF2-40B4-BE49-F238E27FC236}">
                <a16:creationId xmlns:a16="http://schemas.microsoft.com/office/drawing/2014/main" id="{D1C136FA-A426-25F6-6A91-505FEC9BD278}"/>
              </a:ext>
            </a:extLst>
          </p:cNvPr>
          <p:cNvSpPr txBox="1"/>
          <p:nvPr/>
        </p:nvSpPr>
        <p:spPr>
          <a:xfrm>
            <a:off x="7182655" y="4331063"/>
            <a:ext cx="4613367" cy="923330"/>
          </a:xfrm>
          <a:custGeom>
            <a:avLst/>
            <a:gdLst>
              <a:gd name="csX0" fmla="*/ 0 w 4613367"/>
              <a:gd name="csY0" fmla="*/ 0 h 923330"/>
              <a:gd name="csX1" fmla="*/ 520651 w 4613367"/>
              <a:gd name="csY1" fmla="*/ 0 h 923330"/>
              <a:gd name="csX2" fmla="*/ 1087437 w 4613367"/>
              <a:gd name="csY2" fmla="*/ 0 h 923330"/>
              <a:gd name="csX3" fmla="*/ 1792623 w 4613367"/>
              <a:gd name="csY3" fmla="*/ 0 h 923330"/>
              <a:gd name="csX4" fmla="*/ 2497809 w 4613367"/>
              <a:gd name="csY4" fmla="*/ 0 h 923330"/>
              <a:gd name="csX5" fmla="*/ 3156861 w 4613367"/>
              <a:gd name="csY5" fmla="*/ 0 h 923330"/>
              <a:gd name="csX6" fmla="*/ 3908181 w 4613367"/>
              <a:gd name="csY6" fmla="*/ 0 h 923330"/>
              <a:gd name="csX7" fmla="*/ 4613367 w 4613367"/>
              <a:gd name="csY7" fmla="*/ 0 h 923330"/>
              <a:gd name="csX8" fmla="*/ 4613367 w 4613367"/>
              <a:gd name="csY8" fmla="*/ 433965 h 923330"/>
              <a:gd name="csX9" fmla="*/ 4613367 w 4613367"/>
              <a:gd name="csY9" fmla="*/ 923330 h 923330"/>
              <a:gd name="csX10" fmla="*/ 3954315 w 4613367"/>
              <a:gd name="csY10" fmla="*/ 923330 h 923330"/>
              <a:gd name="csX11" fmla="*/ 3433663 w 4613367"/>
              <a:gd name="csY11" fmla="*/ 923330 h 923330"/>
              <a:gd name="csX12" fmla="*/ 2682343 w 4613367"/>
              <a:gd name="csY12" fmla="*/ 923330 h 923330"/>
              <a:gd name="csX13" fmla="*/ 1931024 w 4613367"/>
              <a:gd name="csY13" fmla="*/ 923330 h 923330"/>
              <a:gd name="csX14" fmla="*/ 1364239 w 4613367"/>
              <a:gd name="csY14" fmla="*/ 923330 h 923330"/>
              <a:gd name="csX15" fmla="*/ 843587 w 4613367"/>
              <a:gd name="csY15" fmla="*/ 923330 h 923330"/>
              <a:gd name="csX16" fmla="*/ 0 w 4613367"/>
              <a:gd name="csY16" fmla="*/ 923330 h 923330"/>
              <a:gd name="csX17" fmla="*/ 0 w 4613367"/>
              <a:gd name="csY17" fmla="*/ 461665 h 923330"/>
              <a:gd name="csX18" fmla="*/ 0 w 4613367"/>
              <a:gd name="csY18" fmla="*/ 0 h 923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4613367" h="923330" fill="none" extrusionOk="0">
                <a:moveTo>
                  <a:pt x="0" y="0"/>
                </a:moveTo>
                <a:cubicBezTo>
                  <a:pt x="196946" y="19903"/>
                  <a:pt x="276603" y="-2032"/>
                  <a:pt x="520651" y="0"/>
                </a:cubicBezTo>
                <a:cubicBezTo>
                  <a:pt x="764699" y="2032"/>
                  <a:pt x="960254" y="-15268"/>
                  <a:pt x="1087437" y="0"/>
                </a:cubicBezTo>
                <a:cubicBezTo>
                  <a:pt x="1214620" y="15268"/>
                  <a:pt x="1582163" y="-10420"/>
                  <a:pt x="1792623" y="0"/>
                </a:cubicBezTo>
                <a:cubicBezTo>
                  <a:pt x="2003083" y="10420"/>
                  <a:pt x="2310601" y="-8700"/>
                  <a:pt x="2497809" y="0"/>
                </a:cubicBezTo>
                <a:cubicBezTo>
                  <a:pt x="2685017" y="8700"/>
                  <a:pt x="2943697" y="20513"/>
                  <a:pt x="3156861" y="0"/>
                </a:cubicBezTo>
                <a:cubicBezTo>
                  <a:pt x="3370025" y="-20513"/>
                  <a:pt x="3649648" y="-46"/>
                  <a:pt x="3908181" y="0"/>
                </a:cubicBezTo>
                <a:cubicBezTo>
                  <a:pt x="4166714" y="46"/>
                  <a:pt x="4307183" y="683"/>
                  <a:pt x="4613367" y="0"/>
                </a:cubicBezTo>
                <a:cubicBezTo>
                  <a:pt x="4619307" y="201345"/>
                  <a:pt x="4625046" y="339367"/>
                  <a:pt x="4613367" y="433965"/>
                </a:cubicBezTo>
                <a:cubicBezTo>
                  <a:pt x="4601688" y="528564"/>
                  <a:pt x="4607502" y="756355"/>
                  <a:pt x="4613367" y="923330"/>
                </a:cubicBezTo>
                <a:cubicBezTo>
                  <a:pt x="4345717" y="902160"/>
                  <a:pt x="4249435" y="903132"/>
                  <a:pt x="3954315" y="923330"/>
                </a:cubicBezTo>
                <a:cubicBezTo>
                  <a:pt x="3659195" y="943528"/>
                  <a:pt x="3578586" y="927818"/>
                  <a:pt x="3433663" y="923330"/>
                </a:cubicBezTo>
                <a:cubicBezTo>
                  <a:pt x="3288740" y="918842"/>
                  <a:pt x="3043812" y="949534"/>
                  <a:pt x="2682343" y="923330"/>
                </a:cubicBezTo>
                <a:cubicBezTo>
                  <a:pt x="2320874" y="897126"/>
                  <a:pt x="2254874" y="891341"/>
                  <a:pt x="1931024" y="923330"/>
                </a:cubicBezTo>
                <a:cubicBezTo>
                  <a:pt x="1607174" y="955319"/>
                  <a:pt x="1612001" y="896995"/>
                  <a:pt x="1364239" y="923330"/>
                </a:cubicBezTo>
                <a:cubicBezTo>
                  <a:pt x="1116478" y="949665"/>
                  <a:pt x="991414" y="911590"/>
                  <a:pt x="843587" y="923330"/>
                </a:cubicBezTo>
                <a:cubicBezTo>
                  <a:pt x="695760" y="935070"/>
                  <a:pt x="386346" y="960154"/>
                  <a:pt x="0" y="923330"/>
                </a:cubicBezTo>
                <a:cubicBezTo>
                  <a:pt x="-7046" y="822030"/>
                  <a:pt x="-333" y="586730"/>
                  <a:pt x="0" y="461665"/>
                </a:cubicBezTo>
                <a:cubicBezTo>
                  <a:pt x="333" y="336601"/>
                  <a:pt x="-17592" y="194569"/>
                  <a:pt x="0" y="0"/>
                </a:cubicBezTo>
                <a:close/>
              </a:path>
              <a:path w="4613367" h="923330" stroke="0" extrusionOk="0">
                <a:moveTo>
                  <a:pt x="0" y="0"/>
                </a:moveTo>
                <a:cubicBezTo>
                  <a:pt x="243530" y="3928"/>
                  <a:pt x="420982" y="30052"/>
                  <a:pt x="705186" y="0"/>
                </a:cubicBezTo>
                <a:cubicBezTo>
                  <a:pt x="989390" y="-30052"/>
                  <a:pt x="1140952" y="6252"/>
                  <a:pt x="1318105" y="0"/>
                </a:cubicBezTo>
                <a:cubicBezTo>
                  <a:pt x="1495258" y="-6252"/>
                  <a:pt x="1726432" y="-18759"/>
                  <a:pt x="1931024" y="0"/>
                </a:cubicBezTo>
                <a:cubicBezTo>
                  <a:pt x="2135616" y="18759"/>
                  <a:pt x="2526374" y="-902"/>
                  <a:pt x="2682343" y="0"/>
                </a:cubicBezTo>
                <a:cubicBezTo>
                  <a:pt x="2838312" y="902"/>
                  <a:pt x="3094913" y="12323"/>
                  <a:pt x="3341396" y="0"/>
                </a:cubicBezTo>
                <a:cubicBezTo>
                  <a:pt x="3587879" y="-12323"/>
                  <a:pt x="3791361" y="13816"/>
                  <a:pt x="4000448" y="0"/>
                </a:cubicBezTo>
                <a:cubicBezTo>
                  <a:pt x="4209535" y="-13816"/>
                  <a:pt x="4315975" y="-21755"/>
                  <a:pt x="4613367" y="0"/>
                </a:cubicBezTo>
                <a:cubicBezTo>
                  <a:pt x="4609903" y="132317"/>
                  <a:pt x="4609837" y="370587"/>
                  <a:pt x="4613367" y="470898"/>
                </a:cubicBezTo>
                <a:cubicBezTo>
                  <a:pt x="4616897" y="571209"/>
                  <a:pt x="4613682" y="779786"/>
                  <a:pt x="4613367" y="923330"/>
                </a:cubicBezTo>
                <a:cubicBezTo>
                  <a:pt x="4445537" y="947754"/>
                  <a:pt x="4256759" y="929362"/>
                  <a:pt x="4092716" y="923330"/>
                </a:cubicBezTo>
                <a:cubicBezTo>
                  <a:pt x="3928673" y="917298"/>
                  <a:pt x="3571797" y="950477"/>
                  <a:pt x="3433663" y="923330"/>
                </a:cubicBezTo>
                <a:cubicBezTo>
                  <a:pt x="3295529" y="896183"/>
                  <a:pt x="3007099" y="903897"/>
                  <a:pt x="2682343" y="923330"/>
                </a:cubicBezTo>
                <a:cubicBezTo>
                  <a:pt x="2357587" y="942763"/>
                  <a:pt x="2123805" y="889896"/>
                  <a:pt x="1977157" y="923330"/>
                </a:cubicBezTo>
                <a:cubicBezTo>
                  <a:pt x="1830509" y="956764"/>
                  <a:pt x="1412263" y="915323"/>
                  <a:pt x="1225838" y="923330"/>
                </a:cubicBezTo>
                <a:cubicBezTo>
                  <a:pt x="1039413" y="931337"/>
                  <a:pt x="382485" y="956839"/>
                  <a:pt x="0" y="923330"/>
                </a:cubicBezTo>
                <a:cubicBezTo>
                  <a:pt x="2211" y="728664"/>
                  <a:pt x="17412" y="674176"/>
                  <a:pt x="0" y="461665"/>
                </a:cubicBezTo>
                <a:cubicBezTo>
                  <a:pt x="-17412" y="249155"/>
                  <a:pt x="-20021" y="105543"/>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b="1" u="sng" dirty="0">
                <a:solidFill>
                  <a:schemeClr val="bg1"/>
                </a:solidFill>
                <a:latin typeface="Comic Sans MS" panose="030F0702030302020204" pitchFamily="66" charset="0"/>
              </a:rPr>
              <a:t>Mrs Lindsey Hobbins</a:t>
            </a:r>
          </a:p>
          <a:p>
            <a:r>
              <a:rPr lang="en-GB" dirty="0">
                <a:solidFill>
                  <a:schemeClr val="bg1"/>
                </a:solidFill>
                <a:latin typeface="Comic Sans MS" panose="030F0702030302020204" pitchFamily="66" charset="0"/>
              </a:rPr>
              <a:t>Therapeutic Mentoring</a:t>
            </a:r>
          </a:p>
          <a:p>
            <a:r>
              <a:rPr lang="en-GB" dirty="0">
                <a:solidFill>
                  <a:schemeClr val="bg1"/>
                </a:solidFill>
                <a:latin typeface="Comic Sans MS" panose="030F0702030302020204" pitchFamily="66" charset="0"/>
              </a:rPr>
              <a:t>NPQSEN</a:t>
            </a:r>
          </a:p>
        </p:txBody>
      </p:sp>
    </p:spTree>
    <p:extLst>
      <p:ext uri="{BB962C8B-B14F-4D97-AF65-F5344CB8AC3E}">
        <p14:creationId xmlns:p14="http://schemas.microsoft.com/office/powerpoint/2010/main" val="2257443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FA23507-90E7-4CE8-81D4-CB94FE3423B3}"/>
              </a:ext>
            </a:extLst>
          </p:cNvPr>
          <p:cNvSpPr>
            <a:spLocks noGrp="1"/>
          </p:cNvSpPr>
          <p:nvPr>
            <p:ph type="title"/>
          </p:nvPr>
        </p:nvSpPr>
        <p:spPr>
          <a:xfrm>
            <a:off x="841248" y="644652"/>
            <a:ext cx="3182112" cy="5568696"/>
          </a:xfrm>
        </p:spPr>
        <p:txBody>
          <a:bodyPr>
            <a:normAutofit/>
          </a:bodyPr>
          <a:lstStyle/>
          <a:p>
            <a:pPr>
              <a:lnSpc>
                <a:spcPct val="90000"/>
              </a:lnSpc>
            </a:pPr>
            <a:r>
              <a:rPr lang="en-GB" sz="4600" dirty="0">
                <a:solidFill>
                  <a:srgbClr val="FFFFFF"/>
                </a:solidFill>
                <a:latin typeface="Comic Sans MS" panose="030F0702030302020204" pitchFamily="66" charset="0"/>
              </a:rPr>
              <a:t>What training or expertise do staff at Austin Farm have?</a:t>
            </a:r>
          </a:p>
        </p:txBody>
      </p:sp>
      <p:pic>
        <p:nvPicPr>
          <p:cNvPr id="14" name="Picture 13" descr="A picture containing person, person, green, smiling&#10;&#10;Description automatically generated">
            <a:extLst>
              <a:ext uri="{FF2B5EF4-FFF2-40B4-BE49-F238E27FC236}">
                <a16:creationId xmlns:a16="http://schemas.microsoft.com/office/drawing/2014/main" id="{098BCFE3-899E-4928-B549-72C5D69BC8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1734" y="2409008"/>
            <a:ext cx="1590726" cy="1988408"/>
          </a:xfrm>
          <a:custGeom>
            <a:avLst/>
            <a:gdLst>
              <a:gd name="csX0" fmla="*/ 0 w 1590726"/>
              <a:gd name="csY0" fmla="*/ 0 h 1988408"/>
              <a:gd name="csX1" fmla="*/ 562057 w 1590726"/>
              <a:gd name="csY1" fmla="*/ 0 h 1988408"/>
              <a:gd name="csX2" fmla="*/ 1060484 w 1590726"/>
              <a:gd name="csY2" fmla="*/ 0 h 1988408"/>
              <a:gd name="csX3" fmla="*/ 1590726 w 1590726"/>
              <a:gd name="csY3" fmla="*/ 0 h 1988408"/>
              <a:gd name="csX4" fmla="*/ 1590726 w 1590726"/>
              <a:gd name="csY4" fmla="*/ 536870 h 1988408"/>
              <a:gd name="csX5" fmla="*/ 1590726 w 1590726"/>
              <a:gd name="csY5" fmla="*/ 1053856 h 1988408"/>
              <a:gd name="csX6" fmla="*/ 1590726 w 1590726"/>
              <a:gd name="csY6" fmla="*/ 1491306 h 1988408"/>
              <a:gd name="csX7" fmla="*/ 1590726 w 1590726"/>
              <a:gd name="csY7" fmla="*/ 1988408 h 1988408"/>
              <a:gd name="csX8" fmla="*/ 1060484 w 1590726"/>
              <a:gd name="csY8" fmla="*/ 1988408 h 1988408"/>
              <a:gd name="csX9" fmla="*/ 562057 w 1590726"/>
              <a:gd name="csY9" fmla="*/ 1988408 h 1988408"/>
              <a:gd name="csX10" fmla="*/ 0 w 1590726"/>
              <a:gd name="csY10" fmla="*/ 1988408 h 1988408"/>
              <a:gd name="csX11" fmla="*/ 0 w 1590726"/>
              <a:gd name="csY11" fmla="*/ 1491306 h 1988408"/>
              <a:gd name="csX12" fmla="*/ 0 w 1590726"/>
              <a:gd name="csY12" fmla="*/ 974320 h 1988408"/>
              <a:gd name="csX13" fmla="*/ 0 w 1590726"/>
              <a:gd name="csY13" fmla="*/ 477218 h 1988408"/>
              <a:gd name="csX14" fmla="*/ 0 w 1590726"/>
              <a:gd name="csY14" fmla="*/ 0 h 19884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590726" h="1988408" fill="none" extrusionOk="0">
                <a:moveTo>
                  <a:pt x="0" y="0"/>
                </a:moveTo>
                <a:cubicBezTo>
                  <a:pt x="183686" y="-7720"/>
                  <a:pt x="438064" y="11732"/>
                  <a:pt x="562057" y="0"/>
                </a:cubicBezTo>
                <a:cubicBezTo>
                  <a:pt x="686050" y="-11732"/>
                  <a:pt x="954970" y="56854"/>
                  <a:pt x="1060484" y="0"/>
                </a:cubicBezTo>
                <a:cubicBezTo>
                  <a:pt x="1165998" y="-56854"/>
                  <a:pt x="1415396" y="18703"/>
                  <a:pt x="1590726" y="0"/>
                </a:cubicBezTo>
                <a:cubicBezTo>
                  <a:pt x="1652497" y="250351"/>
                  <a:pt x="1560791" y="342250"/>
                  <a:pt x="1590726" y="536870"/>
                </a:cubicBezTo>
                <a:cubicBezTo>
                  <a:pt x="1620661" y="731490"/>
                  <a:pt x="1588576" y="897669"/>
                  <a:pt x="1590726" y="1053856"/>
                </a:cubicBezTo>
                <a:cubicBezTo>
                  <a:pt x="1592876" y="1210043"/>
                  <a:pt x="1585752" y="1332280"/>
                  <a:pt x="1590726" y="1491306"/>
                </a:cubicBezTo>
                <a:cubicBezTo>
                  <a:pt x="1595700" y="1650332"/>
                  <a:pt x="1542179" y="1853841"/>
                  <a:pt x="1590726" y="1988408"/>
                </a:cubicBezTo>
                <a:cubicBezTo>
                  <a:pt x="1408470" y="2034875"/>
                  <a:pt x="1222453" y="1937024"/>
                  <a:pt x="1060484" y="1988408"/>
                </a:cubicBezTo>
                <a:cubicBezTo>
                  <a:pt x="898515" y="2039792"/>
                  <a:pt x="748221" y="1960551"/>
                  <a:pt x="562057" y="1988408"/>
                </a:cubicBezTo>
                <a:cubicBezTo>
                  <a:pt x="375893" y="2016265"/>
                  <a:pt x="200108" y="1969043"/>
                  <a:pt x="0" y="1988408"/>
                </a:cubicBezTo>
                <a:cubicBezTo>
                  <a:pt x="-7034" y="1819372"/>
                  <a:pt x="32008" y="1678861"/>
                  <a:pt x="0" y="1491306"/>
                </a:cubicBezTo>
                <a:cubicBezTo>
                  <a:pt x="-32008" y="1303751"/>
                  <a:pt x="2858" y="1120534"/>
                  <a:pt x="0" y="974320"/>
                </a:cubicBezTo>
                <a:cubicBezTo>
                  <a:pt x="-2858" y="828106"/>
                  <a:pt x="45636" y="649171"/>
                  <a:pt x="0" y="477218"/>
                </a:cubicBezTo>
                <a:cubicBezTo>
                  <a:pt x="-45636" y="305265"/>
                  <a:pt x="14130" y="144422"/>
                  <a:pt x="0" y="0"/>
                </a:cubicBezTo>
                <a:close/>
              </a:path>
              <a:path w="1590726" h="1988408" stroke="0" extrusionOk="0">
                <a:moveTo>
                  <a:pt x="0" y="0"/>
                </a:moveTo>
                <a:cubicBezTo>
                  <a:pt x="121442" y="-31438"/>
                  <a:pt x="420482" y="1242"/>
                  <a:pt x="530242" y="0"/>
                </a:cubicBezTo>
                <a:cubicBezTo>
                  <a:pt x="640002" y="-1242"/>
                  <a:pt x="929939" y="46268"/>
                  <a:pt x="1092299" y="0"/>
                </a:cubicBezTo>
                <a:cubicBezTo>
                  <a:pt x="1254659" y="-46268"/>
                  <a:pt x="1462597" y="7479"/>
                  <a:pt x="1590726" y="0"/>
                </a:cubicBezTo>
                <a:cubicBezTo>
                  <a:pt x="1645238" y="131021"/>
                  <a:pt x="1545285" y="276446"/>
                  <a:pt x="1590726" y="497102"/>
                </a:cubicBezTo>
                <a:cubicBezTo>
                  <a:pt x="1636167" y="717758"/>
                  <a:pt x="1560541" y="737090"/>
                  <a:pt x="1590726" y="974320"/>
                </a:cubicBezTo>
                <a:cubicBezTo>
                  <a:pt x="1620911" y="1211550"/>
                  <a:pt x="1569035" y="1245560"/>
                  <a:pt x="1590726" y="1431654"/>
                </a:cubicBezTo>
                <a:cubicBezTo>
                  <a:pt x="1612417" y="1617748"/>
                  <a:pt x="1536873" y="1865607"/>
                  <a:pt x="1590726" y="1988408"/>
                </a:cubicBezTo>
                <a:cubicBezTo>
                  <a:pt x="1413914" y="2029279"/>
                  <a:pt x="1192778" y="1952352"/>
                  <a:pt x="1076391" y="1988408"/>
                </a:cubicBezTo>
                <a:cubicBezTo>
                  <a:pt x="960005" y="2024464"/>
                  <a:pt x="810946" y="1951136"/>
                  <a:pt x="593871" y="1988408"/>
                </a:cubicBezTo>
                <a:cubicBezTo>
                  <a:pt x="376796" y="2025680"/>
                  <a:pt x="236024" y="1975489"/>
                  <a:pt x="0" y="1988408"/>
                </a:cubicBezTo>
                <a:cubicBezTo>
                  <a:pt x="-52745" y="1894732"/>
                  <a:pt x="29113" y="1629162"/>
                  <a:pt x="0" y="1531074"/>
                </a:cubicBezTo>
                <a:cubicBezTo>
                  <a:pt x="-29113" y="1432986"/>
                  <a:pt x="5179" y="1188272"/>
                  <a:pt x="0" y="1073740"/>
                </a:cubicBezTo>
                <a:cubicBezTo>
                  <a:pt x="-5179" y="959208"/>
                  <a:pt x="30166" y="757989"/>
                  <a:pt x="0" y="616406"/>
                </a:cubicBezTo>
                <a:cubicBezTo>
                  <a:pt x="-30166" y="474823"/>
                  <a:pt x="63046" y="290766"/>
                  <a:pt x="0" y="0"/>
                </a:cubicBezTo>
                <a:close/>
              </a:path>
            </a:pathLst>
          </a:custGeom>
          <a:ln w="38100">
            <a:solidFill>
              <a:schemeClr val="tx1"/>
            </a:solidFill>
            <a:extLst>
              <a:ext uri="{C807C97D-BFC1-408E-A445-0C87EB9F89A2}">
                <ask:lineSketchStyleProps xmlns:ask="http://schemas.microsoft.com/office/drawing/2018/sketchyshapes" sd="4153259770">
                  <a:prstGeom prst="rect">
                    <a:avLst/>
                  </a:prstGeom>
                  <ask:type>
                    <ask:lineSketchScribble/>
                  </ask:type>
                </ask:lineSketchStyleProps>
              </a:ext>
            </a:extLst>
          </a:ln>
        </p:spPr>
      </p:pic>
      <p:pic>
        <p:nvPicPr>
          <p:cNvPr id="16" name="Picture 15">
            <a:extLst>
              <a:ext uri="{FF2B5EF4-FFF2-40B4-BE49-F238E27FC236}">
                <a16:creationId xmlns:a16="http://schemas.microsoft.com/office/drawing/2014/main" id="{0DF6C57A-9BC4-42C6-8C80-607C3AA610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2232" y="1142090"/>
            <a:ext cx="1631987" cy="2039984"/>
          </a:xfrm>
          <a:custGeom>
            <a:avLst/>
            <a:gdLst>
              <a:gd name="csX0" fmla="*/ 0 w 1631987"/>
              <a:gd name="csY0" fmla="*/ 0 h 2039984"/>
              <a:gd name="csX1" fmla="*/ 576635 w 1631987"/>
              <a:gd name="csY1" fmla="*/ 0 h 2039984"/>
              <a:gd name="csX2" fmla="*/ 1104311 w 1631987"/>
              <a:gd name="csY2" fmla="*/ 0 h 2039984"/>
              <a:gd name="csX3" fmla="*/ 1631987 w 1631987"/>
              <a:gd name="csY3" fmla="*/ 0 h 2039984"/>
              <a:gd name="csX4" fmla="*/ 1631987 w 1631987"/>
              <a:gd name="csY4" fmla="*/ 448796 h 2039984"/>
              <a:gd name="csX5" fmla="*/ 1631987 w 1631987"/>
              <a:gd name="csY5" fmla="*/ 917993 h 2039984"/>
              <a:gd name="csX6" fmla="*/ 1631987 w 1631987"/>
              <a:gd name="csY6" fmla="*/ 1427989 h 2039984"/>
              <a:gd name="csX7" fmla="*/ 1631987 w 1631987"/>
              <a:gd name="csY7" fmla="*/ 2039984 h 2039984"/>
              <a:gd name="csX8" fmla="*/ 1120631 w 1631987"/>
              <a:gd name="csY8" fmla="*/ 2039984 h 2039984"/>
              <a:gd name="csX9" fmla="*/ 625595 w 1631987"/>
              <a:gd name="csY9" fmla="*/ 2039984 h 2039984"/>
              <a:gd name="csX10" fmla="*/ 0 w 1631987"/>
              <a:gd name="csY10" fmla="*/ 2039984 h 2039984"/>
              <a:gd name="csX11" fmla="*/ 0 w 1631987"/>
              <a:gd name="csY11" fmla="*/ 1509588 h 2039984"/>
              <a:gd name="csX12" fmla="*/ 0 w 1631987"/>
              <a:gd name="csY12" fmla="*/ 999592 h 2039984"/>
              <a:gd name="csX13" fmla="*/ 0 w 1631987"/>
              <a:gd name="csY13" fmla="*/ 448796 h 2039984"/>
              <a:gd name="csX14" fmla="*/ 0 w 1631987"/>
              <a:gd name="csY14" fmla="*/ 0 h 20399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631987" h="2039984" fill="none" extrusionOk="0">
                <a:moveTo>
                  <a:pt x="0" y="0"/>
                </a:moveTo>
                <a:cubicBezTo>
                  <a:pt x="150337" y="-40385"/>
                  <a:pt x="339374" y="6005"/>
                  <a:pt x="576635" y="0"/>
                </a:cubicBezTo>
                <a:cubicBezTo>
                  <a:pt x="813896" y="-6005"/>
                  <a:pt x="873219" y="18000"/>
                  <a:pt x="1104311" y="0"/>
                </a:cubicBezTo>
                <a:cubicBezTo>
                  <a:pt x="1335403" y="-18000"/>
                  <a:pt x="1374229" y="23100"/>
                  <a:pt x="1631987" y="0"/>
                </a:cubicBezTo>
                <a:cubicBezTo>
                  <a:pt x="1648403" y="169738"/>
                  <a:pt x="1616673" y="238925"/>
                  <a:pt x="1631987" y="448796"/>
                </a:cubicBezTo>
                <a:cubicBezTo>
                  <a:pt x="1647301" y="658667"/>
                  <a:pt x="1612951" y="762388"/>
                  <a:pt x="1631987" y="917993"/>
                </a:cubicBezTo>
                <a:cubicBezTo>
                  <a:pt x="1651023" y="1073598"/>
                  <a:pt x="1600000" y="1173347"/>
                  <a:pt x="1631987" y="1427989"/>
                </a:cubicBezTo>
                <a:cubicBezTo>
                  <a:pt x="1663974" y="1682631"/>
                  <a:pt x="1604363" y="1810084"/>
                  <a:pt x="1631987" y="2039984"/>
                </a:cubicBezTo>
                <a:cubicBezTo>
                  <a:pt x="1465893" y="2078689"/>
                  <a:pt x="1336699" y="1981596"/>
                  <a:pt x="1120631" y="2039984"/>
                </a:cubicBezTo>
                <a:cubicBezTo>
                  <a:pt x="904563" y="2098372"/>
                  <a:pt x="727597" y="2019767"/>
                  <a:pt x="625595" y="2039984"/>
                </a:cubicBezTo>
                <a:cubicBezTo>
                  <a:pt x="523593" y="2060201"/>
                  <a:pt x="185242" y="1989824"/>
                  <a:pt x="0" y="2039984"/>
                </a:cubicBezTo>
                <a:cubicBezTo>
                  <a:pt x="-37730" y="1859488"/>
                  <a:pt x="32503" y="1726675"/>
                  <a:pt x="0" y="1509588"/>
                </a:cubicBezTo>
                <a:cubicBezTo>
                  <a:pt x="-32503" y="1292501"/>
                  <a:pt x="49962" y="1169714"/>
                  <a:pt x="0" y="999592"/>
                </a:cubicBezTo>
                <a:cubicBezTo>
                  <a:pt x="-49962" y="829470"/>
                  <a:pt x="39321" y="620088"/>
                  <a:pt x="0" y="448796"/>
                </a:cubicBezTo>
                <a:cubicBezTo>
                  <a:pt x="-39321" y="277504"/>
                  <a:pt x="8051" y="200128"/>
                  <a:pt x="0" y="0"/>
                </a:cubicBezTo>
                <a:close/>
              </a:path>
              <a:path w="1631987" h="2039984" stroke="0" extrusionOk="0">
                <a:moveTo>
                  <a:pt x="0" y="0"/>
                </a:moveTo>
                <a:cubicBezTo>
                  <a:pt x="117334" y="-26007"/>
                  <a:pt x="406570" y="56051"/>
                  <a:pt x="527676" y="0"/>
                </a:cubicBezTo>
                <a:cubicBezTo>
                  <a:pt x="648782" y="-56051"/>
                  <a:pt x="846551" y="1398"/>
                  <a:pt x="1022712" y="0"/>
                </a:cubicBezTo>
                <a:cubicBezTo>
                  <a:pt x="1198873" y="-1398"/>
                  <a:pt x="1430978" y="39587"/>
                  <a:pt x="1631987" y="0"/>
                </a:cubicBezTo>
                <a:cubicBezTo>
                  <a:pt x="1663618" y="175823"/>
                  <a:pt x="1576027" y="321950"/>
                  <a:pt x="1631987" y="469196"/>
                </a:cubicBezTo>
                <a:cubicBezTo>
                  <a:pt x="1687947" y="616442"/>
                  <a:pt x="1599308" y="756371"/>
                  <a:pt x="1631987" y="938393"/>
                </a:cubicBezTo>
                <a:cubicBezTo>
                  <a:pt x="1664666" y="1120415"/>
                  <a:pt x="1579162" y="1222320"/>
                  <a:pt x="1631987" y="1489188"/>
                </a:cubicBezTo>
                <a:cubicBezTo>
                  <a:pt x="1684812" y="1756056"/>
                  <a:pt x="1578114" y="1783474"/>
                  <a:pt x="1631987" y="2039984"/>
                </a:cubicBezTo>
                <a:cubicBezTo>
                  <a:pt x="1481249" y="2069211"/>
                  <a:pt x="1245127" y="1979040"/>
                  <a:pt x="1087991" y="2039984"/>
                </a:cubicBezTo>
                <a:cubicBezTo>
                  <a:pt x="930855" y="2100928"/>
                  <a:pt x="810305" y="2030375"/>
                  <a:pt x="576635" y="2039984"/>
                </a:cubicBezTo>
                <a:cubicBezTo>
                  <a:pt x="342965" y="2049593"/>
                  <a:pt x="221569" y="2034846"/>
                  <a:pt x="0" y="2039984"/>
                </a:cubicBezTo>
                <a:cubicBezTo>
                  <a:pt x="-48757" y="1941889"/>
                  <a:pt x="12119" y="1723061"/>
                  <a:pt x="0" y="1591188"/>
                </a:cubicBezTo>
                <a:cubicBezTo>
                  <a:pt x="-12119" y="1459315"/>
                  <a:pt x="27868" y="1311880"/>
                  <a:pt x="0" y="1142391"/>
                </a:cubicBezTo>
                <a:cubicBezTo>
                  <a:pt x="-27868" y="972902"/>
                  <a:pt x="38387" y="858964"/>
                  <a:pt x="0" y="611995"/>
                </a:cubicBezTo>
                <a:cubicBezTo>
                  <a:pt x="-38387" y="365026"/>
                  <a:pt x="71020" y="226012"/>
                  <a:pt x="0" y="0"/>
                </a:cubicBezTo>
                <a:close/>
              </a:path>
            </a:pathLst>
          </a:custGeom>
          <a:ln w="38100">
            <a:solidFill>
              <a:schemeClr val="tx1"/>
            </a:solidFill>
            <a:extLst>
              <a:ext uri="{C807C97D-BFC1-408E-A445-0C87EB9F89A2}">
                <ask:lineSketchStyleProps xmlns:ask="http://schemas.microsoft.com/office/drawing/2018/sketchyshapes" sd="1461121902">
                  <a:prstGeom prst="rect">
                    <a:avLst/>
                  </a:prstGeom>
                  <ask:type>
                    <ask:lineSketchScribble/>
                  </ask:type>
                </ask:lineSketchStyleProps>
              </a:ext>
            </a:extLst>
          </a:ln>
        </p:spPr>
      </p:pic>
      <p:sp>
        <p:nvSpPr>
          <p:cNvPr id="23" name="TextBox 22">
            <a:extLst>
              <a:ext uri="{FF2B5EF4-FFF2-40B4-BE49-F238E27FC236}">
                <a16:creationId xmlns:a16="http://schemas.microsoft.com/office/drawing/2014/main" id="{08D941BB-1BCE-44F4-93BE-2314D2F92E15}"/>
              </a:ext>
            </a:extLst>
          </p:cNvPr>
          <p:cNvSpPr txBox="1"/>
          <p:nvPr/>
        </p:nvSpPr>
        <p:spPr>
          <a:xfrm>
            <a:off x="6571604" y="2439637"/>
            <a:ext cx="1755602" cy="1877437"/>
          </a:xfrm>
          <a:custGeom>
            <a:avLst/>
            <a:gdLst>
              <a:gd name="csX0" fmla="*/ 0 w 1755602"/>
              <a:gd name="csY0" fmla="*/ 0 h 1877437"/>
              <a:gd name="csX1" fmla="*/ 532533 w 1755602"/>
              <a:gd name="csY1" fmla="*/ 0 h 1877437"/>
              <a:gd name="csX2" fmla="*/ 1117733 w 1755602"/>
              <a:gd name="csY2" fmla="*/ 0 h 1877437"/>
              <a:gd name="csX3" fmla="*/ 1755602 w 1755602"/>
              <a:gd name="csY3" fmla="*/ 0 h 1877437"/>
              <a:gd name="csX4" fmla="*/ 1755602 w 1755602"/>
              <a:gd name="csY4" fmla="*/ 644587 h 1877437"/>
              <a:gd name="csX5" fmla="*/ 1755602 w 1755602"/>
              <a:gd name="csY5" fmla="*/ 1307948 h 1877437"/>
              <a:gd name="csX6" fmla="*/ 1755602 w 1755602"/>
              <a:gd name="csY6" fmla="*/ 1877437 h 1877437"/>
              <a:gd name="csX7" fmla="*/ 1135289 w 1755602"/>
              <a:gd name="csY7" fmla="*/ 1877437 h 1877437"/>
              <a:gd name="csX8" fmla="*/ 602757 w 1755602"/>
              <a:gd name="csY8" fmla="*/ 1877437 h 1877437"/>
              <a:gd name="csX9" fmla="*/ 0 w 1755602"/>
              <a:gd name="csY9" fmla="*/ 1877437 h 1877437"/>
              <a:gd name="csX10" fmla="*/ 0 w 1755602"/>
              <a:gd name="csY10" fmla="*/ 1289173 h 1877437"/>
              <a:gd name="csX11" fmla="*/ 0 w 1755602"/>
              <a:gd name="csY11" fmla="*/ 719684 h 1877437"/>
              <a:gd name="csX12" fmla="*/ 0 w 1755602"/>
              <a:gd name="csY12" fmla="*/ 0 h 18774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755602" h="1877437" fill="none" extrusionOk="0">
                <a:moveTo>
                  <a:pt x="0" y="0"/>
                </a:moveTo>
                <a:cubicBezTo>
                  <a:pt x="119266" y="-4206"/>
                  <a:pt x="372436" y="-25126"/>
                  <a:pt x="532533" y="0"/>
                </a:cubicBezTo>
                <a:cubicBezTo>
                  <a:pt x="692630" y="25126"/>
                  <a:pt x="873989" y="16417"/>
                  <a:pt x="1117733" y="0"/>
                </a:cubicBezTo>
                <a:cubicBezTo>
                  <a:pt x="1361477" y="-16417"/>
                  <a:pt x="1441765" y="-31045"/>
                  <a:pt x="1755602" y="0"/>
                </a:cubicBezTo>
                <a:cubicBezTo>
                  <a:pt x="1760080" y="277153"/>
                  <a:pt x="1734594" y="439840"/>
                  <a:pt x="1755602" y="644587"/>
                </a:cubicBezTo>
                <a:cubicBezTo>
                  <a:pt x="1776610" y="849334"/>
                  <a:pt x="1750660" y="1020196"/>
                  <a:pt x="1755602" y="1307948"/>
                </a:cubicBezTo>
                <a:cubicBezTo>
                  <a:pt x="1760544" y="1595700"/>
                  <a:pt x="1749287" y="1712928"/>
                  <a:pt x="1755602" y="1877437"/>
                </a:cubicBezTo>
                <a:cubicBezTo>
                  <a:pt x="1523084" y="1886354"/>
                  <a:pt x="1417554" y="1851691"/>
                  <a:pt x="1135289" y="1877437"/>
                </a:cubicBezTo>
                <a:cubicBezTo>
                  <a:pt x="853024" y="1903183"/>
                  <a:pt x="726031" y="1903206"/>
                  <a:pt x="602757" y="1877437"/>
                </a:cubicBezTo>
                <a:cubicBezTo>
                  <a:pt x="479483" y="1851668"/>
                  <a:pt x="284878" y="1854806"/>
                  <a:pt x="0" y="1877437"/>
                </a:cubicBezTo>
                <a:cubicBezTo>
                  <a:pt x="26519" y="1719434"/>
                  <a:pt x="-20908" y="1534959"/>
                  <a:pt x="0" y="1289173"/>
                </a:cubicBezTo>
                <a:cubicBezTo>
                  <a:pt x="20908" y="1043387"/>
                  <a:pt x="28299" y="838111"/>
                  <a:pt x="0" y="719684"/>
                </a:cubicBezTo>
                <a:cubicBezTo>
                  <a:pt x="-28299" y="601257"/>
                  <a:pt x="7510" y="145270"/>
                  <a:pt x="0" y="0"/>
                </a:cubicBezTo>
                <a:close/>
              </a:path>
              <a:path w="1755602" h="1877437" stroke="0" extrusionOk="0">
                <a:moveTo>
                  <a:pt x="0" y="0"/>
                </a:moveTo>
                <a:cubicBezTo>
                  <a:pt x="125734" y="-4728"/>
                  <a:pt x="461401" y="29939"/>
                  <a:pt x="602757" y="0"/>
                </a:cubicBezTo>
                <a:cubicBezTo>
                  <a:pt x="744113" y="-29939"/>
                  <a:pt x="942379" y="-16450"/>
                  <a:pt x="1170401" y="0"/>
                </a:cubicBezTo>
                <a:cubicBezTo>
                  <a:pt x="1398423" y="16450"/>
                  <a:pt x="1550810" y="23605"/>
                  <a:pt x="1755602" y="0"/>
                </a:cubicBezTo>
                <a:cubicBezTo>
                  <a:pt x="1733561" y="188807"/>
                  <a:pt x="1758288" y="377464"/>
                  <a:pt x="1755602" y="663361"/>
                </a:cubicBezTo>
                <a:cubicBezTo>
                  <a:pt x="1752916" y="949258"/>
                  <a:pt x="1749448" y="1164913"/>
                  <a:pt x="1755602" y="1307948"/>
                </a:cubicBezTo>
                <a:cubicBezTo>
                  <a:pt x="1761756" y="1450983"/>
                  <a:pt x="1768379" y="1716154"/>
                  <a:pt x="1755602" y="1877437"/>
                </a:cubicBezTo>
                <a:cubicBezTo>
                  <a:pt x="1503031" y="1850172"/>
                  <a:pt x="1433691" y="1892481"/>
                  <a:pt x="1187957" y="1877437"/>
                </a:cubicBezTo>
                <a:cubicBezTo>
                  <a:pt x="942223" y="1862393"/>
                  <a:pt x="804813" y="1882184"/>
                  <a:pt x="585201" y="1877437"/>
                </a:cubicBezTo>
                <a:cubicBezTo>
                  <a:pt x="365589" y="1872690"/>
                  <a:pt x="143833" y="1851399"/>
                  <a:pt x="0" y="1877437"/>
                </a:cubicBezTo>
                <a:cubicBezTo>
                  <a:pt x="-21218" y="1580758"/>
                  <a:pt x="18574" y="1516350"/>
                  <a:pt x="0" y="1270399"/>
                </a:cubicBezTo>
                <a:cubicBezTo>
                  <a:pt x="-18574" y="1024448"/>
                  <a:pt x="30667" y="792947"/>
                  <a:pt x="0" y="607038"/>
                </a:cubicBezTo>
                <a:cubicBezTo>
                  <a:pt x="-30667" y="421129"/>
                  <a:pt x="6850" y="121787"/>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Hussey</a:t>
            </a:r>
          </a:p>
          <a:p>
            <a:r>
              <a:rPr lang="en-GB" sz="1400" b="1" dirty="0">
                <a:solidFill>
                  <a:schemeClr val="bg1"/>
                </a:solidFill>
                <a:latin typeface="Comic Sans MS" panose="030F0702030302020204" pitchFamily="66" charset="0"/>
              </a:rPr>
              <a:t>ELSA training</a:t>
            </a:r>
          </a:p>
          <a:p>
            <a:r>
              <a:rPr lang="en-GB" sz="1400" b="1" dirty="0">
                <a:solidFill>
                  <a:schemeClr val="bg1"/>
                </a:solidFill>
                <a:latin typeface="Comic Sans MS" panose="030F0702030302020204" pitchFamily="66" charset="0"/>
              </a:rPr>
              <a:t>AET training</a:t>
            </a:r>
          </a:p>
          <a:p>
            <a:r>
              <a:rPr lang="en-GB" sz="1400" b="1" dirty="0">
                <a:solidFill>
                  <a:schemeClr val="bg1"/>
                </a:solidFill>
                <a:latin typeface="Comic Sans MS" panose="030F0702030302020204" pitchFamily="66" charset="0"/>
              </a:rPr>
              <a:t>SEND diploma Level 3</a:t>
            </a:r>
          </a:p>
          <a:p>
            <a:r>
              <a:rPr lang="en-GB" sz="1400" b="1" dirty="0" err="1">
                <a:solidFill>
                  <a:schemeClr val="bg1"/>
                </a:solidFill>
                <a:latin typeface="Comic Sans MS" panose="030F0702030302020204" pitchFamily="66" charset="0"/>
              </a:rPr>
              <a:t>Theraplay</a:t>
            </a:r>
            <a:endParaRPr lang="en-GB" sz="1400" b="1" dirty="0">
              <a:solidFill>
                <a:schemeClr val="bg1"/>
              </a:solidFill>
              <a:latin typeface="Comic Sans MS" panose="030F0702030302020204" pitchFamily="66" charset="0"/>
            </a:endParaRPr>
          </a:p>
          <a:p>
            <a:r>
              <a:rPr lang="en-GB" sz="1400" b="1" dirty="0">
                <a:solidFill>
                  <a:schemeClr val="bg1"/>
                </a:solidFill>
                <a:latin typeface="Comic Sans MS" panose="030F0702030302020204" pitchFamily="66" charset="0"/>
              </a:rPr>
              <a:t>Attachment Training</a:t>
            </a:r>
            <a:endParaRPr lang="en-GB" b="1" dirty="0">
              <a:solidFill>
                <a:schemeClr val="bg1"/>
              </a:solidFill>
              <a:latin typeface="Comic Sans MS" panose="030F0702030302020204" pitchFamily="66" charset="0"/>
            </a:endParaRPr>
          </a:p>
        </p:txBody>
      </p:sp>
      <p:sp>
        <p:nvSpPr>
          <p:cNvPr id="24" name="TextBox 23">
            <a:extLst>
              <a:ext uri="{FF2B5EF4-FFF2-40B4-BE49-F238E27FC236}">
                <a16:creationId xmlns:a16="http://schemas.microsoft.com/office/drawing/2014/main" id="{1F450EC2-2F1E-44DC-B9A0-41E1B64A52B7}"/>
              </a:ext>
            </a:extLst>
          </p:cNvPr>
          <p:cNvSpPr txBox="1"/>
          <p:nvPr/>
        </p:nvSpPr>
        <p:spPr>
          <a:xfrm>
            <a:off x="10389245" y="1142090"/>
            <a:ext cx="1419271" cy="2092881"/>
          </a:xfrm>
          <a:custGeom>
            <a:avLst/>
            <a:gdLst>
              <a:gd name="csX0" fmla="*/ 0 w 1419271"/>
              <a:gd name="csY0" fmla="*/ 0 h 2092881"/>
              <a:gd name="csX1" fmla="*/ 430512 w 1419271"/>
              <a:gd name="csY1" fmla="*/ 0 h 2092881"/>
              <a:gd name="csX2" fmla="*/ 903603 w 1419271"/>
              <a:gd name="csY2" fmla="*/ 0 h 2092881"/>
              <a:gd name="csX3" fmla="*/ 1419271 w 1419271"/>
              <a:gd name="csY3" fmla="*/ 0 h 2092881"/>
              <a:gd name="csX4" fmla="*/ 1419271 w 1419271"/>
              <a:gd name="csY4" fmla="*/ 718556 h 2092881"/>
              <a:gd name="csX5" fmla="*/ 1419271 w 1419271"/>
              <a:gd name="csY5" fmla="*/ 1458040 h 2092881"/>
              <a:gd name="csX6" fmla="*/ 1419271 w 1419271"/>
              <a:gd name="csY6" fmla="*/ 2092881 h 2092881"/>
              <a:gd name="csX7" fmla="*/ 917795 w 1419271"/>
              <a:gd name="csY7" fmla="*/ 2092881 h 2092881"/>
              <a:gd name="csX8" fmla="*/ 487283 w 1419271"/>
              <a:gd name="csY8" fmla="*/ 2092881 h 2092881"/>
              <a:gd name="csX9" fmla="*/ 0 w 1419271"/>
              <a:gd name="csY9" fmla="*/ 2092881 h 2092881"/>
              <a:gd name="csX10" fmla="*/ 0 w 1419271"/>
              <a:gd name="csY10" fmla="*/ 1437112 h 2092881"/>
              <a:gd name="csX11" fmla="*/ 0 w 1419271"/>
              <a:gd name="csY11" fmla="*/ 802271 h 2092881"/>
              <a:gd name="csX12" fmla="*/ 0 w 1419271"/>
              <a:gd name="csY12" fmla="*/ 0 h 20928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1419271" h="2092881" fill="none" extrusionOk="0">
                <a:moveTo>
                  <a:pt x="0" y="0"/>
                </a:moveTo>
                <a:cubicBezTo>
                  <a:pt x="144213" y="-5280"/>
                  <a:pt x="320426" y="-10170"/>
                  <a:pt x="430512" y="0"/>
                </a:cubicBezTo>
                <a:cubicBezTo>
                  <a:pt x="540598" y="10170"/>
                  <a:pt x="691852" y="13166"/>
                  <a:pt x="903603" y="0"/>
                </a:cubicBezTo>
                <a:cubicBezTo>
                  <a:pt x="1115354" y="-13166"/>
                  <a:pt x="1173298" y="21583"/>
                  <a:pt x="1419271" y="0"/>
                </a:cubicBezTo>
                <a:cubicBezTo>
                  <a:pt x="1423221" y="344466"/>
                  <a:pt x="1409358" y="523362"/>
                  <a:pt x="1419271" y="718556"/>
                </a:cubicBezTo>
                <a:cubicBezTo>
                  <a:pt x="1429184" y="913750"/>
                  <a:pt x="1406488" y="1090273"/>
                  <a:pt x="1419271" y="1458040"/>
                </a:cubicBezTo>
                <a:cubicBezTo>
                  <a:pt x="1432054" y="1825807"/>
                  <a:pt x="1388636" y="1802455"/>
                  <a:pt x="1419271" y="2092881"/>
                </a:cubicBezTo>
                <a:cubicBezTo>
                  <a:pt x="1214004" y="2113017"/>
                  <a:pt x="1092612" y="2087686"/>
                  <a:pt x="917795" y="2092881"/>
                </a:cubicBezTo>
                <a:cubicBezTo>
                  <a:pt x="742978" y="2098076"/>
                  <a:pt x="630473" y="2099694"/>
                  <a:pt x="487283" y="2092881"/>
                </a:cubicBezTo>
                <a:cubicBezTo>
                  <a:pt x="344093" y="2086068"/>
                  <a:pt x="207314" y="2086331"/>
                  <a:pt x="0" y="2092881"/>
                </a:cubicBezTo>
                <a:cubicBezTo>
                  <a:pt x="-19338" y="1891955"/>
                  <a:pt x="21717" y="1713622"/>
                  <a:pt x="0" y="1437112"/>
                </a:cubicBezTo>
                <a:cubicBezTo>
                  <a:pt x="-21717" y="1160602"/>
                  <a:pt x="22577" y="1006363"/>
                  <a:pt x="0" y="802271"/>
                </a:cubicBezTo>
                <a:cubicBezTo>
                  <a:pt x="-22577" y="598179"/>
                  <a:pt x="-29072" y="228759"/>
                  <a:pt x="0" y="0"/>
                </a:cubicBezTo>
                <a:close/>
              </a:path>
              <a:path w="1419271" h="2092881" stroke="0" extrusionOk="0">
                <a:moveTo>
                  <a:pt x="0" y="0"/>
                </a:moveTo>
                <a:cubicBezTo>
                  <a:pt x="155455" y="3828"/>
                  <a:pt x="340333" y="-24207"/>
                  <a:pt x="487283" y="0"/>
                </a:cubicBezTo>
                <a:cubicBezTo>
                  <a:pt x="634233" y="24207"/>
                  <a:pt x="843948" y="-3201"/>
                  <a:pt x="946181" y="0"/>
                </a:cubicBezTo>
                <a:cubicBezTo>
                  <a:pt x="1048414" y="3201"/>
                  <a:pt x="1242390" y="-9262"/>
                  <a:pt x="1419271" y="0"/>
                </a:cubicBezTo>
                <a:cubicBezTo>
                  <a:pt x="1409006" y="334300"/>
                  <a:pt x="1449747" y="375819"/>
                  <a:pt x="1419271" y="739485"/>
                </a:cubicBezTo>
                <a:cubicBezTo>
                  <a:pt x="1388795" y="1103151"/>
                  <a:pt x="1448373" y="1241053"/>
                  <a:pt x="1419271" y="1458040"/>
                </a:cubicBezTo>
                <a:cubicBezTo>
                  <a:pt x="1390169" y="1675027"/>
                  <a:pt x="1420313" y="1825725"/>
                  <a:pt x="1419271" y="2092881"/>
                </a:cubicBezTo>
                <a:cubicBezTo>
                  <a:pt x="1245573" y="2084255"/>
                  <a:pt x="1175928" y="2114451"/>
                  <a:pt x="960373" y="2092881"/>
                </a:cubicBezTo>
                <a:cubicBezTo>
                  <a:pt x="744818" y="2071311"/>
                  <a:pt x="619771" y="2071763"/>
                  <a:pt x="473090" y="2092881"/>
                </a:cubicBezTo>
                <a:cubicBezTo>
                  <a:pt x="326409" y="2113999"/>
                  <a:pt x="95659" y="2076468"/>
                  <a:pt x="0" y="2092881"/>
                </a:cubicBezTo>
                <a:cubicBezTo>
                  <a:pt x="-23115" y="1803755"/>
                  <a:pt x="-3532" y="1616332"/>
                  <a:pt x="0" y="1416183"/>
                </a:cubicBezTo>
                <a:cubicBezTo>
                  <a:pt x="3532" y="1216034"/>
                  <a:pt x="-33637" y="907404"/>
                  <a:pt x="0" y="676698"/>
                </a:cubicBezTo>
                <a:cubicBezTo>
                  <a:pt x="33637" y="445993"/>
                  <a:pt x="5696" y="185612"/>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Claire Kastner</a:t>
            </a:r>
          </a:p>
          <a:p>
            <a:r>
              <a:rPr lang="en-GB" sz="1400" b="1" dirty="0">
                <a:solidFill>
                  <a:schemeClr val="bg1"/>
                </a:solidFill>
                <a:latin typeface="Comic Sans MS" panose="030F0702030302020204" pitchFamily="66" charset="0"/>
              </a:rPr>
              <a:t>Grieving in Puddles trained (up to Level 3)</a:t>
            </a:r>
          </a:p>
          <a:p>
            <a:r>
              <a:rPr lang="en-GB" sz="1400" b="1" dirty="0">
                <a:solidFill>
                  <a:schemeClr val="bg1"/>
                </a:solidFill>
                <a:latin typeface="Comic Sans MS" panose="030F0702030302020204" pitchFamily="66" charset="0"/>
              </a:rPr>
              <a:t>Therapeutic Mentoring</a:t>
            </a:r>
          </a:p>
          <a:p>
            <a:endParaRPr lang="en-GB" b="1" dirty="0">
              <a:solidFill>
                <a:schemeClr val="bg1"/>
              </a:solidFill>
              <a:latin typeface="Comic Sans MS" panose="030F0702030302020204" pitchFamily="66" charset="0"/>
            </a:endParaRPr>
          </a:p>
        </p:txBody>
      </p:sp>
      <p:sp>
        <p:nvSpPr>
          <p:cNvPr id="25" name="TextBox 24">
            <a:extLst>
              <a:ext uri="{FF2B5EF4-FFF2-40B4-BE49-F238E27FC236}">
                <a16:creationId xmlns:a16="http://schemas.microsoft.com/office/drawing/2014/main" id="{889E990C-EA34-460D-8D7F-434CEB262EB2}"/>
              </a:ext>
            </a:extLst>
          </p:cNvPr>
          <p:cNvSpPr txBox="1"/>
          <p:nvPr/>
        </p:nvSpPr>
        <p:spPr>
          <a:xfrm>
            <a:off x="5179107" y="4621438"/>
            <a:ext cx="6726250" cy="2092881"/>
          </a:xfrm>
          <a:custGeom>
            <a:avLst/>
            <a:gdLst>
              <a:gd name="csX0" fmla="*/ 0 w 6726250"/>
              <a:gd name="csY0" fmla="*/ 0 h 2092881"/>
              <a:gd name="csX1" fmla="*/ 807150 w 6726250"/>
              <a:gd name="csY1" fmla="*/ 0 h 2092881"/>
              <a:gd name="csX2" fmla="*/ 1479775 w 6726250"/>
              <a:gd name="csY2" fmla="*/ 0 h 2092881"/>
              <a:gd name="csX3" fmla="*/ 2152400 w 6726250"/>
              <a:gd name="csY3" fmla="*/ 0 h 2092881"/>
              <a:gd name="csX4" fmla="*/ 2892288 w 6726250"/>
              <a:gd name="csY4" fmla="*/ 0 h 2092881"/>
              <a:gd name="csX5" fmla="*/ 3430388 w 6726250"/>
              <a:gd name="csY5" fmla="*/ 0 h 2092881"/>
              <a:gd name="csX6" fmla="*/ 4170275 w 6726250"/>
              <a:gd name="csY6" fmla="*/ 0 h 2092881"/>
              <a:gd name="csX7" fmla="*/ 4910163 w 6726250"/>
              <a:gd name="csY7" fmla="*/ 0 h 2092881"/>
              <a:gd name="csX8" fmla="*/ 5582788 w 6726250"/>
              <a:gd name="csY8" fmla="*/ 0 h 2092881"/>
              <a:gd name="csX9" fmla="*/ 6726250 w 6726250"/>
              <a:gd name="csY9" fmla="*/ 0 h 2092881"/>
              <a:gd name="csX10" fmla="*/ 6726250 w 6726250"/>
              <a:gd name="csY10" fmla="*/ 676698 h 2092881"/>
              <a:gd name="csX11" fmla="*/ 6726250 w 6726250"/>
              <a:gd name="csY11" fmla="*/ 1395254 h 2092881"/>
              <a:gd name="csX12" fmla="*/ 6726250 w 6726250"/>
              <a:gd name="csY12" fmla="*/ 2092881 h 2092881"/>
              <a:gd name="csX13" fmla="*/ 6120888 w 6726250"/>
              <a:gd name="csY13" fmla="*/ 2092881 h 2092881"/>
              <a:gd name="csX14" fmla="*/ 5582788 w 6726250"/>
              <a:gd name="csY14" fmla="*/ 2092881 h 2092881"/>
              <a:gd name="csX15" fmla="*/ 4775638 w 6726250"/>
              <a:gd name="csY15" fmla="*/ 2092881 h 2092881"/>
              <a:gd name="csX16" fmla="*/ 4304800 w 6726250"/>
              <a:gd name="csY16" fmla="*/ 2092881 h 2092881"/>
              <a:gd name="csX17" fmla="*/ 3833962 w 6726250"/>
              <a:gd name="csY17" fmla="*/ 2092881 h 2092881"/>
              <a:gd name="csX18" fmla="*/ 3295863 w 6726250"/>
              <a:gd name="csY18" fmla="*/ 2092881 h 2092881"/>
              <a:gd name="csX19" fmla="*/ 2690500 w 6726250"/>
              <a:gd name="csY19" fmla="*/ 2092881 h 2092881"/>
              <a:gd name="csX20" fmla="*/ 2152400 w 6726250"/>
              <a:gd name="csY20" fmla="*/ 2092881 h 2092881"/>
              <a:gd name="csX21" fmla="*/ 1547038 w 6726250"/>
              <a:gd name="csY21" fmla="*/ 2092881 h 2092881"/>
              <a:gd name="csX22" fmla="*/ 874413 w 6726250"/>
              <a:gd name="csY22" fmla="*/ 2092881 h 2092881"/>
              <a:gd name="csX23" fmla="*/ 0 w 6726250"/>
              <a:gd name="csY23" fmla="*/ 2092881 h 2092881"/>
              <a:gd name="csX24" fmla="*/ 0 w 6726250"/>
              <a:gd name="csY24" fmla="*/ 1416183 h 2092881"/>
              <a:gd name="csX25" fmla="*/ 0 w 6726250"/>
              <a:gd name="csY25" fmla="*/ 760413 h 2092881"/>
              <a:gd name="csX26" fmla="*/ 0 w 6726250"/>
              <a:gd name="csY26" fmla="*/ 0 h 20928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6726250" h="2092881" fill="none" extrusionOk="0">
                <a:moveTo>
                  <a:pt x="0" y="0"/>
                </a:moveTo>
                <a:cubicBezTo>
                  <a:pt x="376313" y="-16170"/>
                  <a:pt x="608592" y="-26250"/>
                  <a:pt x="807150" y="0"/>
                </a:cubicBezTo>
                <a:cubicBezTo>
                  <a:pt x="1005708" y="26250"/>
                  <a:pt x="1239989" y="-22827"/>
                  <a:pt x="1479775" y="0"/>
                </a:cubicBezTo>
                <a:cubicBezTo>
                  <a:pt x="1719562" y="22827"/>
                  <a:pt x="2007436" y="-11532"/>
                  <a:pt x="2152400" y="0"/>
                </a:cubicBezTo>
                <a:cubicBezTo>
                  <a:pt x="2297364" y="11532"/>
                  <a:pt x="2695485" y="-13451"/>
                  <a:pt x="2892288" y="0"/>
                </a:cubicBezTo>
                <a:cubicBezTo>
                  <a:pt x="3089091" y="13451"/>
                  <a:pt x="3181437" y="10574"/>
                  <a:pt x="3430388" y="0"/>
                </a:cubicBezTo>
                <a:cubicBezTo>
                  <a:pt x="3679339" y="-10574"/>
                  <a:pt x="3902476" y="868"/>
                  <a:pt x="4170275" y="0"/>
                </a:cubicBezTo>
                <a:cubicBezTo>
                  <a:pt x="4438074" y="-868"/>
                  <a:pt x="4750038" y="27311"/>
                  <a:pt x="4910163" y="0"/>
                </a:cubicBezTo>
                <a:cubicBezTo>
                  <a:pt x="5070288" y="-27311"/>
                  <a:pt x="5252251" y="10242"/>
                  <a:pt x="5582788" y="0"/>
                </a:cubicBezTo>
                <a:cubicBezTo>
                  <a:pt x="5913326" y="-10242"/>
                  <a:pt x="6242514" y="32044"/>
                  <a:pt x="6726250" y="0"/>
                </a:cubicBezTo>
                <a:cubicBezTo>
                  <a:pt x="6693531" y="226575"/>
                  <a:pt x="6732905" y="434989"/>
                  <a:pt x="6726250" y="676698"/>
                </a:cubicBezTo>
                <a:cubicBezTo>
                  <a:pt x="6719595" y="918407"/>
                  <a:pt x="6714762" y="1237657"/>
                  <a:pt x="6726250" y="1395254"/>
                </a:cubicBezTo>
                <a:cubicBezTo>
                  <a:pt x="6737738" y="1552851"/>
                  <a:pt x="6732027" y="1760508"/>
                  <a:pt x="6726250" y="2092881"/>
                </a:cubicBezTo>
                <a:cubicBezTo>
                  <a:pt x="6552972" y="2120508"/>
                  <a:pt x="6319962" y="2087505"/>
                  <a:pt x="6120888" y="2092881"/>
                </a:cubicBezTo>
                <a:cubicBezTo>
                  <a:pt x="5921814" y="2098257"/>
                  <a:pt x="5742372" y="2106114"/>
                  <a:pt x="5582788" y="2092881"/>
                </a:cubicBezTo>
                <a:cubicBezTo>
                  <a:pt x="5423204" y="2079648"/>
                  <a:pt x="5033922" y="2129191"/>
                  <a:pt x="4775638" y="2092881"/>
                </a:cubicBezTo>
                <a:cubicBezTo>
                  <a:pt x="4517354" y="2056572"/>
                  <a:pt x="4408653" y="2115427"/>
                  <a:pt x="4304800" y="2092881"/>
                </a:cubicBezTo>
                <a:cubicBezTo>
                  <a:pt x="4200947" y="2070335"/>
                  <a:pt x="3973232" y="2097324"/>
                  <a:pt x="3833962" y="2092881"/>
                </a:cubicBezTo>
                <a:cubicBezTo>
                  <a:pt x="3694692" y="2088438"/>
                  <a:pt x="3497020" y="2087907"/>
                  <a:pt x="3295863" y="2092881"/>
                </a:cubicBezTo>
                <a:cubicBezTo>
                  <a:pt x="3094706" y="2097855"/>
                  <a:pt x="2974594" y="2076917"/>
                  <a:pt x="2690500" y="2092881"/>
                </a:cubicBezTo>
                <a:cubicBezTo>
                  <a:pt x="2406406" y="2108845"/>
                  <a:pt x="2331535" y="2102036"/>
                  <a:pt x="2152400" y="2092881"/>
                </a:cubicBezTo>
                <a:cubicBezTo>
                  <a:pt x="1973265" y="2083726"/>
                  <a:pt x="1847403" y="2063509"/>
                  <a:pt x="1547038" y="2092881"/>
                </a:cubicBezTo>
                <a:cubicBezTo>
                  <a:pt x="1246673" y="2122253"/>
                  <a:pt x="1199843" y="2069725"/>
                  <a:pt x="874413" y="2092881"/>
                </a:cubicBezTo>
                <a:cubicBezTo>
                  <a:pt x="548984" y="2116037"/>
                  <a:pt x="186176" y="2063478"/>
                  <a:pt x="0" y="2092881"/>
                </a:cubicBezTo>
                <a:cubicBezTo>
                  <a:pt x="10432" y="1899680"/>
                  <a:pt x="-27636" y="1741813"/>
                  <a:pt x="0" y="1416183"/>
                </a:cubicBezTo>
                <a:cubicBezTo>
                  <a:pt x="27636" y="1090553"/>
                  <a:pt x="5461" y="1020523"/>
                  <a:pt x="0" y="760413"/>
                </a:cubicBezTo>
                <a:cubicBezTo>
                  <a:pt x="-5461" y="500303"/>
                  <a:pt x="-27490" y="342913"/>
                  <a:pt x="0" y="0"/>
                </a:cubicBezTo>
                <a:close/>
              </a:path>
              <a:path w="6726250" h="2092881" stroke="0" extrusionOk="0">
                <a:moveTo>
                  <a:pt x="0" y="0"/>
                </a:moveTo>
                <a:cubicBezTo>
                  <a:pt x="335938" y="35401"/>
                  <a:pt x="526303" y="-12522"/>
                  <a:pt x="739888" y="0"/>
                </a:cubicBezTo>
                <a:cubicBezTo>
                  <a:pt x="953473" y="12522"/>
                  <a:pt x="1205730" y="9042"/>
                  <a:pt x="1345250" y="0"/>
                </a:cubicBezTo>
                <a:cubicBezTo>
                  <a:pt x="1484770" y="-9042"/>
                  <a:pt x="1661414" y="-15636"/>
                  <a:pt x="1950613" y="0"/>
                </a:cubicBezTo>
                <a:cubicBezTo>
                  <a:pt x="2239812" y="15636"/>
                  <a:pt x="2390356" y="37007"/>
                  <a:pt x="2757763" y="0"/>
                </a:cubicBezTo>
                <a:cubicBezTo>
                  <a:pt x="3125170" y="-37007"/>
                  <a:pt x="3109044" y="-18433"/>
                  <a:pt x="3430388" y="0"/>
                </a:cubicBezTo>
                <a:cubicBezTo>
                  <a:pt x="3751733" y="18433"/>
                  <a:pt x="3882900" y="-29480"/>
                  <a:pt x="4103013" y="0"/>
                </a:cubicBezTo>
                <a:cubicBezTo>
                  <a:pt x="4323127" y="29480"/>
                  <a:pt x="4415267" y="17622"/>
                  <a:pt x="4573850" y="0"/>
                </a:cubicBezTo>
                <a:cubicBezTo>
                  <a:pt x="4732433" y="-17622"/>
                  <a:pt x="5064318" y="-501"/>
                  <a:pt x="5313737" y="0"/>
                </a:cubicBezTo>
                <a:cubicBezTo>
                  <a:pt x="5563156" y="501"/>
                  <a:pt x="5704852" y="27418"/>
                  <a:pt x="5919100" y="0"/>
                </a:cubicBezTo>
                <a:cubicBezTo>
                  <a:pt x="6133348" y="-27418"/>
                  <a:pt x="6350982" y="26771"/>
                  <a:pt x="6726250" y="0"/>
                </a:cubicBezTo>
                <a:cubicBezTo>
                  <a:pt x="6714292" y="248022"/>
                  <a:pt x="6695768" y="325907"/>
                  <a:pt x="6726250" y="634841"/>
                </a:cubicBezTo>
                <a:cubicBezTo>
                  <a:pt x="6756732" y="943775"/>
                  <a:pt x="6754255" y="1125268"/>
                  <a:pt x="6726250" y="1290610"/>
                </a:cubicBezTo>
                <a:cubicBezTo>
                  <a:pt x="6698245" y="1455952"/>
                  <a:pt x="6732106" y="1764691"/>
                  <a:pt x="6726250" y="2092881"/>
                </a:cubicBezTo>
                <a:cubicBezTo>
                  <a:pt x="6612137" y="2083998"/>
                  <a:pt x="6434569" y="2103636"/>
                  <a:pt x="6255413" y="2092881"/>
                </a:cubicBezTo>
                <a:cubicBezTo>
                  <a:pt x="6076257" y="2082126"/>
                  <a:pt x="5749357" y="2124040"/>
                  <a:pt x="5515525" y="2092881"/>
                </a:cubicBezTo>
                <a:cubicBezTo>
                  <a:pt x="5281693" y="2061722"/>
                  <a:pt x="5112091" y="2117952"/>
                  <a:pt x="4842900" y="2092881"/>
                </a:cubicBezTo>
                <a:cubicBezTo>
                  <a:pt x="4573710" y="2067810"/>
                  <a:pt x="4455272" y="2058177"/>
                  <a:pt x="4103013" y="2092881"/>
                </a:cubicBezTo>
                <a:cubicBezTo>
                  <a:pt x="3750754" y="2127585"/>
                  <a:pt x="3639332" y="2065993"/>
                  <a:pt x="3430388" y="2092881"/>
                </a:cubicBezTo>
                <a:cubicBezTo>
                  <a:pt x="3221444" y="2119769"/>
                  <a:pt x="3021201" y="2114001"/>
                  <a:pt x="2623238" y="2092881"/>
                </a:cubicBezTo>
                <a:cubicBezTo>
                  <a:pt x="2225275" y="2071762"/>
                  <a:pt x="2104341" y="2095043"/>
                  <a:pt x="1883350" y="2092881"/>
                </a:cubicBezTo>
                <a:cubicBezTo>
                  <a:pt x="1662359" y="2090719"/>
                  <a:pt x="1267463" y="2085513"/>
                  <a:pt x="1076200" y="2092881"/>
                </a:cubicBezTo>
                <a:cubicBezTo>
                  <a:pt x="884937" y="2100250"/>
                  <a:pt x="217508" y="2048007"/>
                  <a:pt x="0" y="2092881"/>
                </a:cubicBezTo>
                <a:cubicBezTo>
                  <a:pt x="26221" y="1804253"/>
                  <a:pt x="13883" y="1554103"/>
                  <a:pt x="0" y="1416183"/>
                </a:cubicBezTo>
                <a:cubicBezTo>
                  <a:pt x="-13883" y="1278263"/>
                  <a:pt x="-24740" y="1024298"/>
                  <a:pt x="0" y="760413"/>
                </a:cubicBezTo>
                <a:cubicBezTo>
                  <a:pt x="24740" y="496528"/>
                  <a:pt x="25598" y="192425"/>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endParaRPr lang="en-GB" sz="1600" b="1" u="sng" dirty="0">
              <a:solidFill>
                <a:schemeClr val="bg1"/>
              </a:solidFill>
              <a:latin typeface="Comic Sans MS" panose="030F0702030302020204" pitchFamily="66" charset="0"/>
            </a:endParaRPr>
          </a:p>
          <a:p>
            <a:r>
              <a:rPr lang="en-GB" sz="1600" dirty="0">
                <a:solidFill>
                  <a:schemeClr val="bg1"/>
                </a:solidFill>
                <a:latin typeface="Comic Sans MS" panose="030F0702030302020204" pitchFamily="66" charset="0"/>
              </a:rPr>
              <a:t>In addition to individual staff training, all teaching and teaching assistant staff have training throughout the year to update skills and provide support to children in our school community; these include;, attachment training, precision teaching, speech and language training, Adverse Childhood Experiences, Graduated Approach Training and target setting.</a:t>
            </a:r>
          </a:p>
          <a:p>
            <a:endParaRPr lang="en-GB" b="1" dirty="0">
              <a:solidFill>
                <a:schemeClr val="bg1"/>
              </a:solidFill>
              <a:latin typeface="Comic Sans MS" panose="030F0702030302020204" pitchFamily="66" charset="0"/>
            </a:endParaRPr>
          </a:p>
        </p:txBody>
      </p:sp>
      <p:sp>
        <p:nvSpPr>
          <p:cNvPr id="26" name="TextBox 25">
            <a:extLst>
              <a:ext uri="{FF2B5EF4-FFF2-40B4-BE49-F238E27FC236}">
                <a16:creationId xmlns:a16="http://schemas.microsoft.com/office/drawing/2014/main" id="{B4DB25A1-38D0-4EFC-9A8B-3615F82D588A}"/>
              </a:ext>
            </a:extLst>
          </p:cNvPr>
          <p:cNvSpPr txBox="1"/>
          <p:nvPr/>
        </p:nvSpPr>
        <p:spPr>
          <a:xfrm>
            <a:off x="6623683" y="527321"/>
            <a:ext cx="1516293" cy="1384995"/>
          </a:xfrm>
          <a:custGeom>
            <a:avLst/>
            <a:gdLst>
              <a:gd name="csX0" fmla="*/ 0 w 1516293"/>
              <a:gd name="csY0" fmla="*/ 0 h 1384995"/>
              <a:gd name="csX1" fmla="*/ 535757 w 1516293"/>
              <a:gd name="csY1" fmla="*/ 0 h 1384995"/>
              <a:gd name="csX2" fmla="*/ 995699 w 1516293"/>
              <a:gd name="csY2" fmla="*/ 0 h 1384995"/>
              <a:gd name="csX3" fmla="*/ 1516293 w 1516293"/>
              <a:gd name="csY3" fmla="*/ 0 h 1384995"/>
              <a:gd name="csX4" fmla="*/ 1516293 w 1516293"/>
              <a:gd name="csY4" fmla="*/ 692498 h 1384995"/>
              <a:gd name="csX5" fmla="*/ 1516293 w 1516293"/>
              <a:gd name="csY5" fmla="*/ 1384995 h 1384995"/>
              <a:gd name="csX6" fmla="*/ 1010862 w 1516293"/>
              <a:gd name="csY6" fmla="*/ 1384995 h 1384995"/>
              <a:gd name="csX7" fmla="*/ 475105 w 1516293"/>
              <a:gd name="csY7" fmla="*/ 1384995 h 1384995"/>
              <a:gd name="csX8" fmla="*/ 0 w 1516293"/>
              <a:gd name="csY8" fmla="*/ 1384995 h 1384995"/>
              <a:gd name="csX9" fmla="*/ 0 w 1516293"/>
              <a:gd name="csY9" fmla="*/ 664798 h 1384995"/>
              <a:gd name="csX10" fmla="*/ 0 w 1516293"/>
              <a:gd name="csY10" fmla="*/ 0 h 138499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516293" h="1384995" fill="none" extrusionOk="0">
                <a:moveTo>
                  <a:pt x="0" y="0"/>
                </a:moveTo>
                <a:cubicBezTo>
                  <a:pt x="151342" y="-23550"/>
                  <a:pt x="405279" y="-15412"/>
                  <a:pt x="535757" y="0"/>
                </a:cubicBezTo>
                <a:cubicBezTo>
                  <a:pt x="666235" y="15412"/>
                  <a:pt x="820165" y="872"/>
                  <a:pt x="995699" y="0"/>
                </a:cubicBezTo>
                <a:cubicBezTo>
                  <a:pt x="1171233" y="-872"/>
                  <a:pt x="1372430" y="-13276"/>
                  <a:pt x="1516293" y="0"/>
                </a:cubicBezTo>
                <a:cubicBezTo>
                  <a:pt x="1537598" y="157658"/>
                  <a:pt x="1503656" y="381976"/>
                  <a:pt x="1516293" y="692498"/>
                </a:cubicBezTo>
                <a:cubicBezTo>
                  <a:pt x="1528930" y="1003020"/>
                  <a:pt x="1503627" y="1122777"/>
                  <a:pt x="1516293" y="1384995"/>
                </a:cubicBezTo>
                <a:cubicBezTo>
                  <a:pt x="1336484" y="1389433"/>
                  <a:pt x="1123494" y="1370897"/>
                  <a:pt x="1010862" y="1384995"/>
                </a:cubicBezTo>
                <a:cubicBezTo>
                  <a:pt x="898230" y="1399093"/>
                  <a:pt x="662799" y="1362969"/>
                  <a:pt x="475105" y="1384995"/>
                </a:cubicBezTo>
                <a:cubicBezTo>
                  <a:pt x="287411" y="1407021"/>
                  <a:pt x="107213" y="1377662"/>
                  <a:pt x="0" y="1384995"/>
                </a:cubicBezTo>
                <a:cubicBezTo>
                  <a:pt x="11526" y="1025402"/>
                  <a:pt x="20601" y="957080"/>
                  <a:pt x="0" y="664798"/>
                </a:cubicBezTo>
                <a:cubicBezTo>
                  <a:pt x="-20601" y="372516"/>
                  <a:pt x="5846" y="286648"/>
                  <a:pt x="0" y="0"/>
                </a:cubicBezTo>
                <a:close/>
              </a:path>
              <a:path w="1516293" h="1384995" stroke="0" extrusionOk="0">
                <a:moveTo>
                  <a:pt x="0" y="0"/>
                </a:moveTo>
                <a:cubicBezTo>
                  <a:pt x="178799" y="-19999"/>
                  <a:pt x="261267" y="8975"/>
                  <a:pt x="520594" y="0"/>
                </a:cubicBezTo>
                <a:cubicBezTo>
                  <a:pt x="779921" y="-8975"/>
                  <a:pt x="901838" y="19235"/>
                  <a:pt x="1010862" y="0"/>
                </a:cubicBezTo>
                <a:cubicBezTo>
                  <a:pt x="1119886" y="-19235"/>
                  <a:pt x="1392525" y="-2851"/>
                  <a:pt x="1516293" y="0"/>
                </a:cubicBezTo>
                <a:cubicBezTo>
                  <a:pt x="1515402" y="236614"/>
                  <a:pt x="1482451" y="364302"/>
                  <a:pt x="1516293" y="720197"/>
                </a:cubicBezTo>
                <a:cubicBezTo>
                  <a:pt x="1550135" y="1076092"/>
                  <a:pt x="1498210" y="1075981"/>
                  <a:pt x="1516293" y="1384995"/>
                </a:cubicBezTo>
                <a:cubicBezTo>
                  <a:pt x="1362659" y="1364776"/>
                  <a:pt x="1158780" y="1362225"/>
                  <a:pt x="1010862" y="1384995"/>
                </a:cubicBezTo>
                <a:cubicBezTo>
                  <a:pt x="862944" y="1407765"/>
                  <a:pt x="690745" y="1402610"/>
                  <a:pt x="475105" y="1384995"/>
                </a:cubicBezTo>
                <a:cubicBezTo>
                  <a:pt x="259465" y="1367380"/>
                  <a:pt x="211161" y="1392100"/>
                  <a:pt x="0" y="1384995"/>
                </a:cubicBezTo>
                <a:cubicBezTo>
                  <a:pt x="-18663" y="1130492"/>
                  <a:pt x="-4690" y="999848"/>
                  <a:pt x="0" y="664798"/>
                </a:cubicBezTo>
                <a:cubicBezTo>
                  <a:pt x="4690" y="329748"/>
                  <a:pt x="-32843" y="289718"/>
                  <a:pt x="0" y="0"/>
                </a:cubicBezTo>
                <a:close/>
              </a:path>
            </a:pathLst>
          </a:custGeom>
          <a:solidFill>
            <a:srgbClr val="0070C0"/>
          </a:solidFill>
          <a:ln w="38100">
            <a:solidFill>
              <a:schemeClr val="tx1"/>
            </a:solidFill>
            <a:extLst>
              <a:ext uri="{C807C97D-BFC1-408E-A445-0C87EB9F89A2}">
                <ask:lineSketchStyleProps xmlns:ask="http://schemas.microsoft.com/office/drawing/2018/sketchyshapes" sd="2927198255">
                  <a:prstGeom prst="rect">
                    <a:avLst/>
                  </a:prstGeom>
                  <ask:type>
                    <ask:lineSketchFreehand/>
                  </ask:type>
                </ask:lineSketchStyleProps>
              </a:ext>
            </a:extLst>
          </a:ln>
        </p:spPr>
        <p:txBody>
          <a:bodyPr wrap="square" rtlCol="0">
            <a:spAutoFit/>
          </a:bodyPr>
          <a:lstStyle/>
          <a:p>
            <a:r>
              <a:rPr lang="en-GB" sz="1400" b="1" u="sng" dirty="0">
                <a:solidFill>
                  <a:schemeClr val="bg1"/>
                </a:solidFill>
                <a:latin typeface="Comic Sans MS" panose="030F0702030302020204" pitchFamily="66" charset="0"/>
              </a:rPr>
              <a:t>Mrs Edwards</a:t>
            </a:r>
          </a:p>
          <a:p>
            <a:r>
              <a:rPr lang="en-GB" sz="1400" dirty="0">
                <a:solidFill>
                  <a:schemeClr val="bg1"/>
                </a:solidFill>
                <a:latin typeface="Comic Sans MS" panose="030F0702030302020204" pitchFamily="66" charset="0"/>
              </a:rPr>
              <a:t>HLTA</a:t>
            </a:r>
          </a:p>
          <a:p>
            <a:r>
              <a:rPr lang="en-GB" sz="1400" dirty="0" err="1">
                <a:solidFill>
                  <a:schemeClr val="bg1"/>
                </a:solidFill>
                <a:latin typeface="Comic Sans MS" panose="030F0702030302020204" pitchFamily="66" charset="0"/>
              </a:rPr>
              <a:t>Theraplay</a:t>
            </a:r>
            <a:endParaRPr lang="en-GB" sz="1400" dirty="0">
              <a:solidFill>
                <a:schemeClr val="bg1"/>
              </a:solidFill>
              <a:latin typeface="Comic Sans MS" panose="030F0702030302020204" pitchFamily="66" charset="0"/>
            </a:endParaRPr>
          </a:p>
          <a:p>
            <a:r>
              <a:rPr lang="en-GB" sz="1400" dirty="0">
                <a:solidFill>
                  <a:schemeClr val="bg1"/>
                </a:solidFill>
                <a:latin typeface="Comic Sans MS" panose="030F0702030302020204" pitchFamily="66" charset="0"/>
              </a:rPr>
              <a:t>BLAST</a:t>
            </a:r>
          </a:p>
          <a:p>
            <a:r>
              <a:rPr lang="en-GB" sz="1400" dirty="0">
                <a:solidFill>
                  <a:schemeClr val="bg1"/>
                </a:solidFill>
                <a:latin typeface="Comic Sans MS" panose="030F0702030302020204" pitchFamily="66" charset="0"/>
              </a:rPr>
              <a:t>Cued Articulation</a:t>
            </a:r>
          </a:p>
        </p:txBody>
      </p:sp>
      <p:pic>
        <p:nvPicPr>
          <p:cNvPr id="4" name="Picture 3">
            <a:extLst>
              <a:ext uri="{FF2B5EF4-FFF2-40B4-BE49-F238E27FC236}">
                <a16:creationId xmlns:a16="http://schemas.microsoft.com/office/drawing/2014/main" id="{6CDA9A0C-9C30-49D6-A08B-0D5AA9358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1734" y="216747"/>
            <a:ext cx="1631988" cy="2039985"/>
          </a:xfrm>
          <a:custGeom>
            <a:avLst/>
            <a:gdLst>
              <a:gd name="csX0" fmla="*/ 0 w 1631988"/>
              <a:gd name="csY0" fmla="*/ 0 h 2039985"/>
              <a:gd name="csX1" fmla="*/ 543996 w 1631988"/>
              <a:gd name="csY1" fmla="*/ 0 h 2039985"/>
              <a:gd name="csX2" fmla="*/ 1071672 w 1631988"/>
              <a:gd name="csY2" fmla="*/ 0 h 2039985"/>
              <a:gd name="csX3" fmla="*/ 1631988 w 1631988"/>
              <a:gd name="csY3" fmla="*/ 0 h 2039985"/>
              <a:gd name="csX4" fmla="*/ 1631988 w 1631988"/>
              <a:gd name="csY4" fmla="*/ 469197 h 2039985"/>
              <a:gd name="csX5" fmla="*/ 1631988 w 1631988"/>
              <a:gd name="csY5" fmla="*/ 1019993 h 2039985"/>
              <a:gd name="csX6" fmla="*/ 1631988 w 1631988"/>
              <a:gd name="csY6" fmla="*/ 1468789 h 2039985"/>
              <a:gd name="csX7" fmla="*/ 1631988 w 1631988"/>
              <a:gd name="csY7" fmla="*/ 2039985 h 2039985"/>
              <a:gd name="csX8" fmla="*/ 1055352 w 1631988"/>
              <a:gd name="csY8" fmla="*/ 2039985 h 2039985"/>
              <a:gd name="csX9" fmla="*/ 527676 w 1631988"/>
              <a:gd name="csY9" fmla="*/ 2039985 h 2039985"/>
              <a:gd name="csX10" fmla="*/ 0 w 1631988"/>
              <a:gd name="csY10" fmla="*/ 2039985 h 2039985"/>
              <a:gd name="csX11" fmla="*/ 0 w 1631988"/>
              <a:gd name="csY11" fmla="*/ 1529989 h 2039985"/>
              <a:gd name="csX12" fmla="*/ 0 w 1631988"/>
              <a:gd name="csY12" fmla="*/ 1081192 h 2039985"/>
              <a:gd name="csX13" fmla="*/ 0 w 1631988"/>
              <a:gd name="csY13" fmla="*/ 550796 h 2039985"/>
              <a:gd name="csX14" fmla="*/ 0 w 1631988"/>
              <a:gd name="csY14" fmla="*/ 0 h 20399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631988" h="2039985" fill="none" extrusionOk="0">
                <a:moveTo>
                  <a:pt x="0" y="0"/>
                </a:moveTo>
                <a:cubicBezTo>
                  <a:pt x="234832" y="-35784"/>
                  <a:pt x="390348" y="16867"/>
                  <a:pt x="543996" y="0"/>
                </a:cubicBezTo>
                <a:cubicBezTo>
                  <a:pt x="697644" y="-16867"/>
                  <a:pt x="869367" y="47072"/>
                  <a:pt x="1071672" y="0"/>
                </a:cubicBezTo>
                <a:cubicBezTo>
                  <a:pt x="1273977" y="-47072"/>
                  <a:pt x="1500292" y="59135"/>
                  <a:pt x="1631988" y="0"/>
                </a:cubicBezTo>
                <a:cubicBezTo>
                  <a:pt x="1652468" y="176532"/>
                  <a:pt x="1602422" y="360082"/>
                  <a:pt x="1631988" y="469197"/>
                </a:cubicBezTo>
                <a:cubicBezTo>
                  <a:pt x="1661554" y="578312"/>
                  <a:pt x="1591898" y="775124"/>
                  <a:pt x="1631988" y="1019993"/>
                </a:cubicBezTo>
                <a:cubicBezTo>
                  <a:pt x="1672078" y="1264862"/>
                  <a:pt x="1588998" y="1370517"/>
                  <a:pt x="1631988" y="1468789"/>
                </a:cubicBezTo>
                <a:cubicBezTo>
                  <a:pt x="1674978" y="1567061"/>
                  <a:pt x="1572018" y="1915879"/>
                  <a:pt x="1631988" y="2039985"/>
                </a:cubicBezTo>
                <a:cubicBezTo>
                  <a:pt x="1487505" y="2100636"/>
                  <a:pt x="1231787" y="2024407"/>
                  <a:pt x="1055352" y="2039985"/>
                </a:cubicBezTo>
                <a:cubicBezTo>
                  <a:pt x="878917" y="2055563"/>
                  <a:pt x="706880" y="2023894"/>
                  <a:pt x="527676" y="2039985"/>
                </a:cubicBezTo>
                <a:cubicBezTo>
                  <a:pt x="348472" y="2056076"/>
                  <a:pt x="134125" y="2007928"/>
                  <a:pt x="0" y="2039985"/>
                </a:cubicBezTo>
                <a:cubicBezTo>
                  <a:pt x="-12116" y="1902627"/>
                  <a:pt x="11216" y="1721806"/>
                  <a:pt x="0" y="1529989"/>
                </a:cubicBezTo>
                <a:cubicBezTo>
                  <a:pt x="-11216" y="1338172"/>
                  <a:pt x="19729" y="1260104"/>
                  <a:pt x="0" y="1081192"/>
                </a:cubicBezTo>
                <a:cubicBezTo>
                  <a:pt x="-19729" y="902280"/>
                  <a:pt x="61496" y="782969"/>
                  <a:pt x="0" y="550796"/>
                </a:cubicBezTo>
                <a:cubicBezTo>
                  <a:pt x="-61496" y="318623"/>
                  <a:pt x="24164" y="241740"/>
                  <a:pt x="0" y="0"/>
                </a:cubicBezTo>
                <a:close/>
              </a:path>
              <a:path w="1631988" h="2039985" stroke="0" extrusionOk="0">
                <a:moveTo>
                  <a:pt x="0" y="0"/>
                </a:moveTo>
                <a:cubicBezTo>
                  <a:pt x="138921" y="-64694"/>
                  <a:pt x="321422" y="31577"/>
                  <a:pt x="576636" y="0"/>
                </a:cubicBezTo>
                <a:cubicBezTo>
                  <a:pt x="831850" y="-31577"/>
                  <a:pt x="971818" y="43738"/>
                  <a:pt x="1153272" y="0"/>
                </a:cubicBezTo>
                <a:cubicBezTo>
                  <a:pt x="1334726" y="-43738"/>
                  <a:pt x="1417531" y="37087"/>
                  <a:pt x="1631988" y="0"/>
                </a:cubicBezTo>
                <a:cubicBezTo>
                  <a:pt x="1633462" y="242753"/>
                  <a:pt x="1630476" y="337939"/>
                  <a:pt x="1631988" y="489596"/>
                </a:cubicBezTo>
                <a:cubicBezTo>
                  <a:pt x="1633500" y="641253"/>
                  <a:pt x="1589573" y="767924"/>
                  <a:pt x="1631988" y="979193"/>
                </a:cubicBezTo>
                <a:cubicBezTo>
                  <a:pt x="1674403" y="1190462"/>
                  <a:pt x="1630303" y="1349606"/>
                  <a:pt x="1631988" y="1468789"/>
                </a:cubicBezTo>
                <a:cubicBezTo>
                  <a:pt x="1633673" y="1587972"/>
                  <a:pt x="1602868" y="1872402"/>
                  <a:pt x="1631988" y="2039985"/>
                </a:cubicBezTo>
                <a:cubicBezTo>
                  <a:pt x="1374168" y="2050803"/>
                  <a:pt x="1292940" y="2039387"/>
                  <a:pt x="1104312" y="2039985"/>
                </a:cubicBezTo>
                <a:cubicBezTo>
                  <a:pt x="915684" y="2040583"/>
                  <a:pt x="744790" y="1996415"/>
                  <a:pt x="560316" y="2039985"/>
                </a:cubicBezTo>
                <a:cubicBezTo>
                  <a:pt x="375842" y="2083555"/>
                  <a:pt x="165332" y="2027721"/>
                  <a:pt x="0" y="2039985"/>
                </a:cubicBezTo>
                <a:cubicBezTo>
                  <a:pt x="-33445" y="1936454"/>
                  <a:pt x="19858" y="1722412"/>
                  <a:pt x="0" y="1570788"/>
                </a:cubicBezTo>
                <a:cubicBezTo>
                  <a:pt x="-19858" y="1419164"/>
                  <a:pt x="3635" y="1247217"/>
                  <a:pt x="0" y="1081192"/>
                </a:cubicBezTo>
                <a:cubicBezTo>
                  <a:pt x="-3635" y="915167"/>
                  <a:pt x="28931" y="771301"/>
                  <a:pt x="0" y="611996"/>
                </a:cubicBezTo>
                <a:cubicBezTo>
                  <a:pt x="-28931" y="452691"/>
                  <a:pt x="70463" y="174424"/>
                  <a:pt x="0" y="0"/>
                </a:cubicBezTo>
                <a:close/>
              </a:path>
            </a:pathLst>
          </a:custGeom>
          <a:ln w="38100">
            <a:solidFill>
              <a:schemeClr val="tx1"/>
            </a:solidFill>
            <a:extLst>
              <a:ext uri="{C807C97D-BFC1-408E-A445-0C87EB9F89A2}">
                <ask:lineSketchStyleProps xmlns:ask="http://schemas.microsoft.com/office/drawing/2018/sketchyshapes" sd="2035180553">
                  <a:prstGeom prst="rect">
                    <a:avLst/>
                  </a:prstGeom>
                  <ask:type>
                    <ask:lineSketchScribble/>
                  </ask:type>
                </ask:lineSketchStyleProps>
              </a:ext>
            </a:extLst>
          </a:ln>
        </p:spPr>
      </p:pic>
    </p:spTree>
    <p:extLst>
      <p:ext uri="{BB962C8B-B14F-4D97-AF65-F5344CB8AC3E}">
        <p14:creationId xmlns:p14="http://schemas.microsoft.com/office/powerpoint/2010/main" val="3727748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01221"/>
            <a:ext cx="10515600" cy="1348065"/>
          </a:xfrm>
        </p:spPr>
        <p:txBody>
          <a:bodyPr>
            <a:normAutofit/>
          </a:bodyPr>
          <a:lstStyle/>
          <a:p>
            <a:pPr algn="ctr">
              <a:lnSpc>
                <a:spcPct val="90000"/>
              </a:lnSpc>
            </a:pPr>
            <a:r>
              <a:rPr lang="en-GB" dirty="0">
                <a:solidFill>
                  <a:schemeClr val="bg1"/>
                </a:solidFill>
                <a:latin typeface="Comic Sans MS" panose="030F0702030302020204" pitchFamily="66" charset="0"/>
              </a:rPr>
              <a:t>Where can I go for further advice?</a:t>
            </a:r>
          </a:p>
        </p:txBody>
      </p:sp>
      <p:graphicFrame>
        <p:nvGraphicFramePr>
          <p:cNvPr id="4" name="Content Placeholder 3">
            <a:extLst>
              <a:ext uri="{FF2B5EF4-FFF2-40B4-BE49-F238E27FC236}">
                <a16:creationId xmlns:a16="http://schemas.microsoft.com/office/drawing/2014/main" id="{24C0EF6A-976F-4577-BD90-137E45D76DC6}"/>
              </a:ext>
            </a:extLst>
          </p:cNvPr>
          <p:cNvGraphicFramePr>
            <a:graphicFrameLocks noGrp="1"/>
          </p:cNvGraphicFramePr>
          <p:nvPr>
            <p:ph idx="1"/>
            <p:extLst>
              <p:ext uri="{D42A27DB-BD31-4B8C-83A1-F6EECF244321}">
                <p14:modId xmlns:p14="http://schemas.microsoft.com/office/powerpoint/2010/main" val="2623677276"/>
              </p:ext>
            </p:extLst>
          </p:nvPr>
        </p:nvGraphicFramePr>
        <p:xfrm>
          <a:off x="289561" y="2314312"/>
          <a:ext cx="11358488" cy="4389922"/>
        </p:xfrm>
        <a:graphic>
          <a:graphicData uri="http://schemas.openxmlformats.org/drawingml/2006/table">
            <a:tbl>
              <a:tblPr>
                <a:tableStyleId>{5C22544A-7EE6-4342-B048-85BDC9FD1C3A}</a:tableStyleId>
              </a:tblPr>
              <a:tblGrid>
                <a:gridCol w="11358488">
                  <a:extLst>
                    <a:ext uri="{9D8B030D-6E8A-4147-A177-3AD203B41FA5}">
                      <a16:colId xmlns:a16="http://schemas.microsoft.com/office/drawing/2014/main" val="2151627749"/>
                    </a:ext>
                  </a:extLst>
                </a:gridCol>
              </a:tblGrid>
              <a:tr h="4389922">
                <a:tc>
                  <a:txBody>
                    <a:bodyPr/>
                    <a:lstStyle/>
                    <a:p>
                      <a:pPr marL="0" lvl="0" indent="0" algn="l" fontAlgn="base">
                        <a:lnSpc>
                          <a:spcPct val="107000"/>
                        </a:lnSpc>
                        <a:spcAft>
                          <a:spcPts val="45"/>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Parents can receive advice and support from Plymouth PIAS team.  </a:t>
                      </a:r>
                    </a:p>
                    <a:p>
                      <a:pPr marL="373380" algn="l">
                        <a:lnSpc>
                          <a:spcPct val="107000"/>
                        </a:lnSpc>
                        <a:spcAft>
                          <a:spcPts val="195"/>
                        </a:spcAft>
                      </a:pPr>
                      <a:r>
                        <a:rPr lang="en-GB" sz="1800" b="1" u="sng" dirty="0">
                          <a:solidFill>
                            <a:srgbClr val="0070C0"/>
                          </a:solidFill>
                          <a:effectLst/>
                          <a:latin typeface="Comic Sans MS" panose="030F0702030302020204" pitchFamily="66" charset="0"/>
                          <a:hlinkClick r:id="rId2">
                            <a:extLst>
                              <a:ext uri="{A12FA001-AC4F-418D-AE19-62706E023703}">
                                <ahyp:hlinkClr xmlns:ahyp="http://schemas.microsoft.com/office/drawing/2018/hyperlinkcolor" val="tx"/>
                              </a:ext>
                            </a:extLst>
                          </a:hlinkClick>
                        </a:rPr>
                        <a:t>http://www.plymouthias.org.uk/</a:t>
                      </a:r>
                      <a:r>
                        <a:rPr lang="en-GB" sz="1800" b="1" u="none" strike="noStrike" dirty="0">
                          <a:solidFill>
                            <a:srgbClr val="0070C0"/>
                          </a:solidFill>
                          <a:effectLst/>
                          <a:latin typeface="Comic Sans MS" panose="030F0702030302020204" pitchFamily="66" charset="0"/>
                          <a:hlinkClick r:id="rId2">
                            <a:extLst>
                              <a:ext uri="{A12FA001-AC4F-418D-AE19-62706E023703}">
                                <ahyp:hlinkClr xmlns:ahyp="http://schemas.microsoft.com/office/drawing/2018/hyperlinkcolor" val="tx"/>
                              </a:ext>
                            </a:extLst>
                          </a:hlinkClick>
                        </a:rPr>
                        <a:t> </a:t>
                      </a:r>
                      <a:r>
                        <a:rPr lang="en-GB" sz="1800" b="1" dirty="0">
                          <a:solidFill>
                            <a:srgbClr val="0070C0"/>
                          </a:solidFill>
                          <a:effectLst/>
                          <a:latin typeface="Comic Sans MS" panose="030F0702030302020204" pitchFamily="66" charset="0"/>
                        </a:rPr>
                        <a:t> </a:t>
                      </a:r>
                    </a:p>
                    <a:p>
                      <a:pPr marL="373380" algn="l">
                        <a:lnSpc>
                          <a:spcPct val="107000"/>
                        </a:lnSpc>
                        <a:spcAft>
                          <a:spcPts val="200"/>
                        </a:spcAft>
                      </a:pPr>
                      <a:r>
                        <a:rPr lang="en-GB" sz="1800" b="1" dirty="0">
                          <a:solidFill>
                            <a:srgbClr val="0070C0"/>
                          </a:solidFill>
                          <a:effectLst/>
                          <a:latin typeface="Comic Sans MS" panose="030F0702030302020204" pitchFamily="66" charset="0"/>
                        </a:rPr>
                        <a:t> </a:t>
                      </a:r>
                    </a:p>
                    <a:p>
                      <a:pPr marL="0" lvl="0" indent="0" algn="l" fontAlgn="base">
                        <a:lnSpc>
                          <a:spcPct val="120000"/>
                        </a:lnSpc>
                        <a:spcAft>
                          <a:spcPts val="1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The SEN Code of Practice guide for parents  </a:t>
                      </a:r>
                      <a:r>
                        <a:rPr lang="en-GB" sz="1800" b="1" u="none" strike="noStrike" dirty="0">
                          <a:solidFill>
                            <a:srgbClr val="0070C0"/>
                          </a:solidFill>
                          <a:effectLst/>
                          <a:uFill>
                            <a:solidFill>
                              <a:srgbClr val="000000"/>
                            </a:solidFill>
                          </a:uFill>
                          <a:latin typeface="Comic Sans MS" panose="030F0702030302020204" pitchFamily="66" charset="0"/>
                          <a:hlinkClick r:id="rId3">
                            <a:extLst>
                              <a:ext uri="{A12FA001-AC4F-418D-AE19-62706E023703}">
                                <ahyp:hlinkClr xmlns:ahyp="http://schemas.microsoft.com/office/drawing/2018/hyperlinkcolor" val="tx"/>
                              </a:ext>
                            </a:extLst>
                          </a:hlinkClick>
                        </a:rPr>
                        <a:t>https://www.gov.uk/government/publications/send-guide-for-parents-and-carers </a:t>
                      </a:r>
                      <a:endParaRPr lang="en-GB" sz="1800" b="1" u="none" strike="noStrike" dirty="0">
                        <a:solidFill>
                          <a:srgbClr val="0070C0"/>
                        </a:solidFill>
                        <a:effectLst/>
                        <a:uFill>
                          <a:solidFill>
                            <a:srgbClr val="000000"/>
                          </a:solidFill>
                        </a:uFill>
                        <a:latin typeface="Comic Sans MS" panose="030F0702030302020204" pitchFamily="66" charset="0"/>
                      </a:endParaRPr>
                    </a:p>
                    <a:p>
                      <a:pPr marL="373380" algn="l">
                        <a:lnSpc>
                          <a:spcPct val="107000"/>
                        </a:lnSpc>
                        <a:spcAft>
                          <a:spcPts val="190"/>
                        </a:spcAft>
                      </a:pPr>
                      <a:r>
                        <a:rPr lang="en-GB" sz="1800" b="1" dirty="0">
                          <a:solidFill>
                            <a:schemeClr val="tx1"/>
                          </a:solidFill>
                          <a:effectLst/>
                          <a:latin typeface="Comic Sans MS" panose="030F0702030302020204" pitchFamily="66" charset="0"/>
                        </a:rPr>
                        <a:t> </a:t>
                      </a:r>
                    </a:p>
                    <a:p>
                      <a:pPr marL="0" lvl="0" indent="0" algn="l" fontAlgn="base">
                        <a:lnSpc>
                          <a:spcPct val="120000"/>
                        </a:lnSpc>
                        <a:spcAft>
                          <a:spcPts val="10"/>
                        </a:spcAft>
                        <a:buClr>
                          <a:srgbClr val="000000"/>
                        </a:buClr>
                        <a:buSzPts val="1200"/>
                        <a:buFont typeface="Arial" panose="020B0604020202020204" pitchFamily="34" charset="0"/>
                        <a:buNone/>
                      </a:pPr>
                      <a:r>
                        <a:rPr lang="en-GB" sz="1800" b="1" u="none" strike="noStrike" dirty="0">
                          <a:solidFill>
                            <a:schemeClr val="tx1"/>
                          </a:solidFill>
                          <a:effectLst/>
                          <a:uFill>
                            <a:solidFill>
                              <a:srgbClr val="000000"/>
                            </a:solidFill>
                          </a:uFill>
                          <a:latin typeface="Comic Sans MS" panose="030F0702030302020204" pitchFamily="66" charset="0"/>
                        </a:rPr>
                        <a:t>There are also lots of website for specific needs that can be recommended. Here are a few that might be of use (please click on the links below): </a:t>
                      </a:r>
                    </a:p>
                    <a:p>
                      <a:pPr marL="457200" algn="l">
                        <a:lnSpc>
                          <a:spcPct val="107000"/>
                        </a:lnSpc>
                        <a:spcAft>
                          <a:spcPts val="0"/>
                        </a:spcAft>
                      </a:pPr>
                      <a:r>
                        <a:rPr lang="en-GB" sz="1800" b="1" dirty="0">
                          <a:solidFill>
                            <a:schemeClr val="tx1"/>
                          </a:solidFill>
                          <a:effectLst/>
                          <a:latin typeface="Comic Sans MS" panose="030F0702030302020204" pitchFamily="66" charset="0"/>
                        </a:rPr>
                        <a:t> </a:t>
                      </a: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4">
                            <a:extLst>
                              <a:ext uri="{A12FA001-AC4F-418D-AE19-62706E023703}">
                                <ahyp:hlinkClr xmlns:ahyp="http://schemas.microsoft.com/office/drawing/2018/hyperlinkcolor" val="tx"/>
                              </a:ext>
                            </a:extLst>
                          </a:hlinkClick>
                        </a:rPr>
                        <a:t>British Dyslexia Association</a:t>
                      </a:r>
                      <a:r>
                        <a:rPr lang="en-GB" sz="1800" b="1" u="none" strike="noStrike" dirty="0">
                          <a:solidFill>
                            <a:srgbClr val="0070C0"/>
                          </a:solidFill>
                          <a:effectLst/>
                          <a:latin typeface="Comic Sans MS" panose="030F0702030302020204" pitchFamily="66" charset="0"/>
                          <a:hlinkClick r:id="rId4">
                            <a:extLst>
                              <a:ext uri="{A12FA001-AC4F-418D-AE19-62706E023703}">
                                <ahyp:hlinkClr xmlns:ahyp="http://schemas.microsoft.com/office/drawing/2018/hyperlinkcolor" val="tx"/>
                              </a:ext>
                            </a:extLst>
                          </a:hlinkClick>
                        </a:rPr>
                        <a:t> </a:t>
                      </a:r>
                      <a:r>
                        <a:rPr lang="en-GB" sz="1800" b="1" dirty="0">
                          <a:solidFill>
                            <a:srgbClr val="0070C0"/>
                          </a:solidFill>
                          <a:effectLst/>
                          <a:latin typeface="Comic Sans MS" panose="030F0702030302020204" pitchFamily="66" charset="0"/>
                        </a:rPr>
                        <a:t> </a:t>
                      </a: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5">
                            <a:extLst>
                              <a:ext uri="{A12FA001-AC4F-418D-AE19-62706E023703}">
                                <ahyp:hlinkClr xmlns:ahyp="http://schemas.microsoft.com/office/drawing/2018/hyperlinkcolor" val="tx"/>
                              </a:ext>
                            </a:extLst>
                          </a:hlinkClick>
                        </a:rPr>
                        <a:t>National Autistic Society</a:t>
                      </a:r>
                      <a:r>
                        <a:rPr lang="en-GB" sz="1800" b="1" u="none" strike="noStrike" dirty="0">
                          <a:solidFill>
                            <a:srgbClr val="0070C0"/>
                          </a:solidFill>
                          <a:effectLst/>
                          <a:latin typeface="Comic Sans MS" panose="030F0702030302020204" pitchFamily="66" charset="0"/>
                          <a:hlinkClick r:id="rId5">
                            <a:extLst>
                              <a:ext uri="{A12FA001-AC4F-418D-AE19-62706E023703}">
                                <ahyp:hlinkClr xmlns:ahyp="http://schemas.microsoft.com/office/drawing/2018/hyperlinkcolor" val="tx"/>
                              </a:ext>
                            </a:extLst>
                          </a:hlinkClick>
                        </a:rPr>
                        <a:t> </a:t>
                      </a:r>
                      <a:endParaRPr lang="en-GB" sz="1800" b="1" dirty="0">
                        <a:solidFill>
                          <a:srgbClr val="0070C0"/>
                        </a:solidFill>
                        <a:effectLst/>
                        <a:latin typeface="Comic Sans MS" panose="030F0702030302020204" pitchFamily="66" charset="0"/>
                      </a:endParaRP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6">
                            <a:extLst>
                              <a:ext uri="{A12FA001-AC4F-418D-AE19-62706E023703}">
                                <ahyp:hlinkClr xmlns:ahyp="http://schemas.microsoft.com/office/drawing/2018/hyperlinkcolor" val="tx"/>
                              </a:ext>
                            </a:extLst>
                          </a:hlinkClick>
                        </a:rPr>
                        <a:t>ADHD guide</a:t>
                      </a:r>
                      <a:r>
                        <a:rPr lang="en-GB" sz="1800" b="1" u="none" strike="noStrike" dirty="0">
                          <a:solidFill>
                            <a:srgbClr val="0070C0"/>
                          </a:solidFill>
                          <a:effectLst/>
                          <a:latin typeface="Comic Sans MS" panose="030F0702030302020204" pitchFamily="66" charset="0"/>
                          <a:hlinkClick r:id="rId6">
                            <a:extLst>
                              <a:ext uri="{A12FA001-AC4F-418D-AE19-62706E023703}">
                                <ahyp:hlinkClr xmlns:ahyp="http://schemas.microsoft.com/office/drawing/2018/hyperlinkcolor" val="tx"/>
                              </a:ext>
                            </a:extLst>
                          </a:hlinkClick>
                        </a:rPr>
                        <a:t> </a:t>
                      </a:r>
                      <a:endParaRPr lang="en-GB" sz="1800" b="1" dirty="0">
                        <a:solidFill>
                          <a:srgbClr val="0070C0"/>
                        </a:solidFill>
                        <a:effectLst/>
                        <a:latin typeface="Comic Sans MS" panose="030F0702030302020204" pitchFamily="66" charset="0"/>
                      </a:endParaRPr>
                    </a:p>
                    <a:p>
                      <a:pPr marL="643255" algn="l">
                        <a:lnSpc>
                          <a:spcPct val="107000"/>
                        </a:lnSpc>
                        <a:spcAft>
                          <a:spcPts val="0"/>
                        </a:spcAft>
                      </a:pPr>
                      <a:r>
                        <a:rPr lang="en-GB" sz="1800" b="1" u="sng" dirty="0">
                          <a:solidFill>
                            <a:srgbClr val="0070C0"/>
                          </a:solidFill>
                          <a:effectLst/>
                          <a:latin typeface="Comic Sans MS" panose="030F0702030302020204" pitchFamily="66" charset="0"/>
                          <a:hlinkClick r:id="rId7">
                            <a:extLst>
                              <a:ext uri="{A12FA001-AC4F-418D-AE19-62706E023703}">
                                <ahyp:hlinkClr xmlns:ahyp="http://schemas.microsoft.com/office/drawing/2018/hyperlinkcolor" val="tx"/>
                              </a:ext>
                            </a:extLst>
                          </a:hlinkClick>
                        </a:rPr>
                        <a:t>Speech and Language</a:t>
                      </a:r>
                      <a:r>
                        <a:rPr lang="en-GB" sz="1800" b="1" u="none" strike="noStrike" dirty="0">
                          <a:solidFill>
                            <a:srgbClr val="0070C0"/>
                          </a:solidFill>
                          <a:effectLst/>
                          <a:latin typeface="Comic Sans MS" panose="030F0702030302020204" pitchFamily="66" charset="0"/>
                          <a:hlinkClick r:id="rId7">
                            <a:extLst>
                              <a:ext uri="{A12FA001-AC4F-418D-AE19-62706E023703}">
                                <ahyp:hlinkClr xmlns:ahyp="http://schemas.microsoft.com/office/drawing/2018/hyperlinkcolor" val="tx"/>
                              </a:ext>
                            </a:extLst>
                          </a:hlinkClick>
                        </a:rPr>
                        <a:t> </a:t>
                      </a:r>
                      <a:r>
                        <a:rPr lang="en-GB" sz="1800" b="1" u="none" strike="noStrike" dirty="0">
                          <a:solidFill>
                            <a:srgbClr val="0070C0"/>
                          </a:solidFill>
                          <a:effectLst/>
                          <a:latin typeface="Comic Sans MS" panose="030F0702030302020204" pitchFamily="66" charset="0"/>
                        </a:rPr>
                        <a:t>`</a:t>
                      </a:r>
                      <a:endParaRPr lang="en-GB" sz="1800" b="1" dirty="0">
                        <a:solidFill>
                          <a:srgbClr val="0070C0"/>
                        </a:solidFill>
                        <a:effectLst/>
                        <a:latin typeface="Comic Sans MS" panose="030F0702030302020204" pitchFamily="66" charset="0"/>
                      </a:endParaRPr>
                    </a:p>
                  </a:txBody>
                  <a:tcPr marL="0" marR="0" marT="0" marB="0">
                    <a:solidFill>
                      <a:schemeClr val="bg1"/>
                    </a:solidFill>
                  </a:tcPr>
                </a:tc>
                <a:extLst>
                  <a:ext uri="{0D108BD9-81ED-4DB2-BD59-A6C34878D82A}">
                    <a16:rowId xmlns:a16="http://schemas.microsoft.com/office/drawing/2014/main" val="827153552"/>
                  </a:ext>
                </a:extLst>
              </a:tr>
            </a:tbl>
          </a:graphicData>
        </a:graphic>
      </p:graphicFrame>
      <p:pic>
        <p:nvPicPr>
          <p:cNvPr id="11268" name="Picture 4" descr="One THING to look for when ASKING Advice From Others">
            <a:extLst>
              <a:ext uri="{FF2B5EF4-FFF2-40B4-BE49-F238E27FC236}">
                <a16:creationId xmlns:a16="http://schemas.microsoft.com/office/drawing/2014/main" id="{0E390705-58BA-4D03-B745-715D6DFF45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10955" y="4952530"/>
            <a:ext cx="2690446" cy="1751693"/>
          </a:xfrm>
          <a:custGeom>
            <a:avLst/>
            <a:gdLst>
              <a:gd name="csX0" fmla="*/ 0 w 2690446"/>
              <a:gd name="csY0" fmla="*/ 0 h 1751693"/>
              <a:gd name="csX1" fmla="*/ 457376 w 2690446"/>
              <a:gd name="csY1" fmla="*/ 0 h 1751693"/>
              <a:gd name="csX2" fmla="*/ 941656 w 2690446"/>
              <a:gd name="csY2" fmla="*/ 0 h 1751693"/>
              <a:gd name="csX3" fmla="*/ 1506650 w 2690446"/>
              <a:gd name="csY3" fmla="*/ 0 h 1751693"/>
              <a:gd name="csX4" fmla="*/ 2017835 w 2690446"/>
              <a:gd name="csY4" fmla="*/ 0 h 1751693"/>
              <a:gd name="csX5" fmla="*/ 2690446 w 2690446"/>
              <a:gd name="csY5" fmla="*/ 0 h 1751693"/>
              <a:gd name="csX6" fmla="*/ 2690446 w 2690446"/>
              <a:gd name="csY6" fmla="*/ 531347 h 1751693"/>
              <a:gd name="csX7" fmla="*/ 2690446 w 2690446"/>
              <a:gd name="csY7" fmla="*/ 1062694 h 1751693"/>
              <a:gd name="csX8" fmla="*/ 2690446 w 2690446"/>
              <a:gd name="csY8" fmla="*/ 1751693 h 1751693"/>
              <a:gd name="csX9" fmla="*/ 2098548 w 2690446"/>
              <a:gd name="csY9" fmla="*/ 1751693 h 1751693"/>
              <a:gd name="csX10" fmla="*/ 1506650 w 2690446"/>
              <a:gd name="csY10" fmla="*/ 1751693 h 1751693"/>
              <a:gd name="csX11" fmla="*/ 1022369 w 2690446"/>
              <a:gd name="csY11" fmla="*/ 1751693 h 1751693"/>
              <a:gd name="csX12" fmla="*/ 511185 w 2690446"/>
              <a:gd name="csY12" fmla="*/ 1751693 h 1751693"/>
              <a:gd name="csX13" fmla="*/ 0 w 2690446"/>
              <a:gd name="csY13" fmla="*/ 1751693 h 1751693"/>
              <a:gd name="csX14" fmla="*/ 0 w 2690446"/>
              <a:gd name="csY14" fmla="*/ 1150278 h 1751693"/>
              <a:gd name="csX15" fmla="*/ 0 w 2690446"/>
              <a:gd name="csY15" fmla="*/ 618932 h 1751693"/>
              <a:gd name="csX16" fmla="*/ 0 w 2690446"/>
              <a:gd name="csY16" fmla="*/ 0 h 17516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2690446" h="1751693" extrusionOk="0">
                <a:moveTo>
                  <a:pt x="0" y="0"/>
                </a:moveTo>
                <a:cubicBezTo>
                  <a:pt x="105522" y="-11773"/>
                  <a:pt x="249006" y="945"/>
                  <a:pt x="457376" y="0"/>
                </a:cubicBezTo>
                <a:cubicBezTo>
                  <a:pt x="665746" y="-945"/>
                  <a:pt x="761054" y="57575"/>
                  <a:pt x="941656" y="0"/>
                </a:cubicBezTo>
                <a:cubicBezTo>
                  <a:pt x="1122258" y="-57575"/>
                  <a:pt x="1389836" y="19308"/>
                  <a:pt x="1506650" y="0"/>
                </a:cubicBezTo>
                <a:cubicBezTo>
                  <a:pt x="1623464" y="-19308"/>
                  <a:pt x="1802250" y="17744"/>
                  <a:pt x="2017835" y="0"/>
                </a:cubicBezTo>
                <a:cubicBezTo>
                  <a:pt x="2233421" y="-17744"/>
                  <a:pt x="2533880" y="72494"/>
                  <a:pt x="2690446" y="0"/>
                </a:cubicBezTo>
                <a:cubicBezTo>
                  <a:pt x="2716727" y="227467"/>
                  <a:pt x="2646692" y="297380"/>
                  <a:pt x="2690446" y="531347"/>
                </a:cubicBezTo>
                <a:cubicBezTo>
                  <a:pt x="2734200" y="765314"/>
                  <a:pt x="2670885" y="840875"/>
                  <a:pt x="2690446" y="1062694"/>
                </a:cubicBezTo>
                <a:cubicBezTo>
                  <a:pt x="2710007" y="1284513"/>
                  <a:pt x="2633483" y="1546890"/>
                  <a:pt x="2690446" y="1751693"/>
                </a:cubicBezTo>
                <a:cubicBezTo>
                  <a:pt x="2507881" y="1807294"/>
                  <a:pt x="2387401" y="1681941"/>
                  <a:pt x="2098548" y="1751693"/>
                </a:cubicBezTo>
                <a:cubicBezTo>
                  <a:pt x="1809695" y="1821445"/>
                  <a:pt x="1769562" y="1732539"/>
                  <a:pt x="1506650" y="1751693"/>
                </a:cubicBezTo>
                <a:cubicBezTo>
                  <a:pt x="1243738" y="1770847"/>
                  <a:pt x="1141215" y="1749769"/>
                  <a:pt x="1022369" y="1751693"/>
                </a:cubicBezTo>
                <a:cubicBezTo>
                  <a:pt x="903523" y="1753617"/>
                  <a:pt x="732663" y="1692674"/>
                  <a:pt x="511185" y="1751693"/>
                </a:cubicBezTo>
                <a:cubicBezTo>
                  <a:pt x="289707" y="1810712"/>
                  <a:pt x="103780" y="1721039"/>
                  <a:pt x="0" y="1751693"/>
                </a:cubicBezTo>
                <a:cubicBezTo>
                  <a:pt x="-36085" y="1460684"/>
                  <a:pt x="23299" y="1324602"/>
                  <a:pt x="0" y="1150278"/>
                </a:cubicBezTo>
                <a:cubicBezTo>
                  <a:pt x="-23299" y="975954"/>
                  <a:pt x="7920" y="792595"/>
                  <a:pt x="0" y="618932"/>
                </a:cubicBezTo>
                <a:cubicBezTo>
                  <a:pt x="-7920" y="445269"/>
                  <a:pt x="1658" y="273994"/>
                  <a:pt x="0" y="0"/>
                </a:cubicBezTo>
                <a:close/>
              </a:path>
            </a:pathLst>
          </a:custGeom>
          <a:noFill/>
          <a:ln w="38100">
            <a:solidFill>
              <a:schemeClr val="tx1"/>
            </a:solidFill>
            <a:extLst>
              <a:ext uri="{C807C97D-BFC1-408E-A445-0C87EB9F89A2}">
                <ask:lineSketchStyleProps xmlns:ask="http://schemas.microsoft.com/office/drawing/2018/sketchyshapes" sd="2264407676">
                  <a:prstGeom prst="rect">
                    <a:avLst/>
                  </a:prstGeom>
                  <ask:type>
                    <ask:lineSketchScribble/>
                  </ask:type>
                </ask:lineSketchStyleProps>
              </a:ext>
            </a:extLst>
          </a:ln>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5CFF326-9E5D-43B5-82CA-DEF1197A1CE4}"/>
              </a:ext>
            </a:extLst>
          </p:cNvPr>
          <p:cNvPicPr>
            <a:picLocks noChangeAspect="1"/>
          </p:cNvPicPr>
          <p:nvPr/>
        </p:nvPicPr>
        <p:blipFill>
          <a:blip r:embed="rId9"/>
          <a:stretch>
            <a:fillRect/>
          </a:stretch>
        </p:blipFill>
        <p:spPr>
          <a:xfrm>
            <a:off x="8337160" y="2353347"/>
            <a:ext cx="3600450" cy="790575"/>
          </a:xfrm>
          <a:prstGeom prst="rect">
            <a:avLst/>
          </a:prstGeom>
        </p:spPr>
      </p:pic>
    </p:spTree>
    <p:extLst>
      <p:ext uri="{BB962C8B-B14F-4D97-AF65-F5344CB8AC3E}">
        <p14:creationId xmlns:p14="http://schemas.microsoft.com/office/powerpoint/2010/main" val="2479704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27854"/>
            <a:ext cx="10515600" cy="1348065"/>
          </a:xfrm>
        </p:spPr>
        <p:txBody>
          <a:bodyPr>
            <a:noAutofit/>
          </a:bodyPr>
          <a:lstStyle/>
          <a:p>
            <a:pPr algn="ctr">
              <a:lnSpc>
                <a:spcPct val="90000"/>
              </a:lnSpc>
            </a:pPr>
            <a:r>
              <a:rPr lang="en-GB" sz="3600" dirty="0">
                <a:solidFill>
                  <a:schemeClr val="bg1"/>
                </a:solidFill>
                <a:latin typeface="Comic Sans MS" panose="030F0702030302020204" pitchFamily="66" charset="0"/>
              </a:rPr>
              <a:t>Where do I go to find information about Plymouth’s Local Offer for children with SEND?</a:t>
            </a:r>
          </a:p>
        </p:txBody>
      </p:sp>
      <p:pic>
        <p:nvPicPr>
          <p:cNvPr id="8" name="Picture 2">
            <a:extLst>
              <a:ext uri="{FF2B5EF4-FFF2-40B4-BE49-F238E27FC236}">
                <a16:creationId xmlns:a16="http://schemas.microsoft.com/office/drawing/2014/main" id="{31322449-6B92-41B8-905D-EC62AAB1061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57089" y="2502884"/>
            <a:ext cx="4108616" cy="42529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a16="http://schemas.microsoft.com/office/drawing/2014/main" id="{8B088611-1C07-46E5-8EB3-F4EACC9D9FE2}"/>
              </a:ext>
            </a:extLst>
          </p:cNvPr>
          <p:cNvGraphicFramePr>
            <a:graphicFrameLocks noGrp="1"/>
          </p:cNvGraphicFramePr>
          <p:nvPr>
            <p:extLst>
              <p:ext uri="{D42A27DB-BD31-4B8C-83A1-F6EECF244321}">
                <p14:modId xmlns:p14="http://schemas.microsoft.com/office/powerpoint/2010/main" val="1554740669"/>
              </p:ext>
            </p:extLst>
          </p:nvPr>
        </p:nvGraphicFramePr>
        <p:xfrm>
          <a:off x="285750" y="3037119"/>
          <a:ext cx="7448550" cy="2869809"/>
        </p:xfrm>
        <a:graphic>
          <a:graphicData uri="http://schemas.openxmlformats.org/drawingml/2006/table">
            <a:tbl>
              <a:tblPr>
                <a:tableStyleId>{5C22544A-7EE6-4342-B048-85BDC9FD1C3A}</a:tableStyleId>
              </a:tblPr>
              <a:tblGrid>
                <a:gridCol w="7448550">
                  <a:extLst>
                    <a:ext uri="{9D8B030D-6E8A-4147-A177-3AD203B41FA5}">
                      <a16:colId xmlns:a16="http://schemas.microsoft.com/office/drawing/2014/main" val="1086918827"/>
                    </a:ext>
                  </a:extLst>
                </a:gridCol>
              </a:tblGrid>
              <a:tr h="2869809">
                <a:tc>
                  <a:txBody>
                    <a:bodyPr/>
                    <a:lstStyle/>
                    <a:p>
                      <a:pPr marL="283210" indent="-172085" algn="l">
                        <a:lnSpc>
                          <a:spcPct val="121000"/>
                        </a:lnSpc>
                        <a:spcAft>
                          <a:spcPts val="0"/>
                        </a:spcAft>
                      </a:pPr>
                      <a:r>
                        <a:rPr lang="en-GB" sz="2400" dirty="0">
                          <a:effectLst/>
                          <a:latin typeface="Comic Sans MS" panose="030F0702030302020204" pitchFamily="66" charset="0"/>
                        </a:rPr>
                        <a:t>Information about Plymouth’s local offer can be found here;   </a:t>
                      </a:r>
                      <a:r>
                        <a:rPr lang="en-GB" sz="2400" u="sng" dirty="0">
                          <a:solidFill>
                            <a:srgbClr val="0070C0"/>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https://www.plymouthonlinedirectory.com/article/182/SENDLocal-Offer</a:t>
                      </a:r>
                      <a:r>
                        <a:rPr lang="en-GB" sz="2400" u="none" strike="noStrike" dirty="0">
                          <a:solidFill>
                            <a:srgbClr val="0070C0"/>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 </a:t>
                      </a:r>
                      <a:endParaRPr lang="en-GB" sz="2400" dirty="0">
                        <a:solidFill>
                          <a:srgbClr val="0070C0"/>
                        </a:solidFill>
                        <a:effectLst/>
                        <a:latin typeface="Comic Sans MS" panose="030F0702030302020204" pitchFamily="66"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45383514"/>
                  </a:ext>
                </a:extLst>
              </a:tr>
            </a:tbl>
          </a:graphicData>
        </a:graphic>
      </p:graphicFrame>
    </p:spTree>
    <p:extLst>
      <p:ext uri="{BB962C8B-B14F-4D97-AF65-F5344CB8AC3E}">
        <p14:creationId xmlns:p14="http://schemas.microsoft.com/office/powerpoint/2010/main" val="4151838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EF9EA80-7C66-4B6E-9602-6779CBF9373D}"/>
              </a:ext>
            </a:extLst>
          </p:cNvPr>
          <p:cNvSpPr>
            <a:spLocks noGrp="1"/>
          </p:cNvSpPr>
          <p:nvPr>
            <p:ph type="title"/>
          </p:nvPr>
        </p:nvSpPr>
        <p:spPr>
          <a:xfrm>
            <a:off x="838200" y="401221"/>
            <a:ext cx="10515600" cy="1348065"/>
          </a:xfrm>
        </p:spPr>
        <p:txBody>
          <a:bodyPr>
            <a:noAutofit/>
          </a:bodyPr>
          <a:lstStyle/>
          <a:p>
            <a:pPr algn="ctr">
              <a:lnSpc>
                <a:spcPct val="90000"/>
              </a:lnSpc>
            </a:pPr>
            <a:r>
              <a:rPr lang="en-GB" sz="3600" dirty="0">
                <a:solidFill>
                  <a:schemeClr val="bg1"/>
                </a:solidFill>
                <a:latin typeface="Comic Sans MS" panose="030F0702030302020204" pitchFamily="66" charset="0"/>
              </a:rPr>
              <a:t>What can I do if I am not happy with the school’s provision?  How can I share my concerns?</a:t>
            </a:r>
          </a:p>
        </p:txBody>
      </p:sp>
      <p:graphicFrame>
        <p:nvGraphicFramePr>
          <p:cNvPr id="6" name="Table 5">
            <a:extLst>
              <a:ext uri="{FF2B5EF4-FFF2-40B4-BE49-F238E27FC236}">
                <a16:creationId xmlns:a16="http://schemas.microsoft.com/office/drawing/2014/main" id="{8B088611-1C07-46E5-8EB3-F4EACC9D9FE2}"/>
              </a:ext>
            </a:extLst>
          </p:cNvPr>
          <p:cNvGraphicFramePr>
            <a:graphicFrameLocks noGrp="1"/>
          </p:cNvGraphicFramePr>
          <p:nvPr>
            <p:extLst>
              <p:ext uri="{D42A27DB-BD31-4B8C-83A1-F6EECF244321}">
                <p14:modId xmlns:p14="http://schemas.microsoft.com/office/powerpoint/2010/main" val="1831135683"/>
              </p:ext>
            </p:extLst>
          </p:nvPr>
        </p:nvGraphicFramePr>
        <p:xfrm>
          <a:off x="838200" y="3010486"/>
          <a:ext cx="4479388" cy="2869809"/>
        </p:xfrm>
        <a:graphic>
          <a:graphicData uri="http://schemas.openxmlformats.org/drawingml/2006/table">
            <a:tbl>
              <a:tblPr>
                <a:tableStyleId>{5C22544A-7EE6-4342-B048-85BDC9FD1C3A}</a:tableStyleId>
              </a:tblPr>
              <a:tblGrid>
                <a:gridCol w="4479388">
                  <a:extLst>
                    <a:ext uri="{9D8B030D-6E8A-4147-A177-3AD203B41FA5}">
                      <a16:colId xmlns:a16="http://schemas.microsoft.com/office/drawing/2014/main" val="1086918827"/>
                    </a:ext>
                  </a:extLst>
                </a:gridCol>
              </a:tblGrid>
              <a:tr h="2869809">
                <a:tc>
                  <a:txBody>
                    <a:bodyPr/>
                    <a:lstStyle/>
                    <a:p>
                      <a:pPr marL="283210" indent="-172085" algn="l">
                        <a:lnSpc>
                          <a:spcPct val="121000"/>
                        </a:lnSpc>
                        <a:spcAft>
                          <a:spcPts val="0"/>
                        </a:spcAft>
                      </a:pPr>
                      <a:endParaRPr lang="en-GB" sz="2400" dirty="0">
                        <a:solidFill>
                          <a:srgbClr val="0070C0"/>
                        </a:solidFill>
                        <a:effectLst/>
                        <a:latin typeface="Calibri" panose="020F0502020204030204" pitchFamily="34" charset="0"/>
                        <a:ea typeface="Calibri" panose="020F0502020204030204" pitchFamily="34" charset="0"/>
                      </a:endParaRPr>
                    </a:p>
                  </a:txBody>
                  <a:tcPr marL="0" marR="0" marT="0" marB="0">
                    <a:solidFill>
                      <a:schemeClr val="bg1"/>
                    </a:solidFill>
                  </a:tcPr>
                </a:tc>
                <a:extLst>
                  <a:ext uri="{0D108BD9-81ED-4DB2-BD59-A6C34878D82A}">
                    <a16:rowId xmlns:a16="http://schemas.microsoft.com/office/drawing/2014/main" val="2045383514"/>
                  </a:ext>
                </a:extLst>
              </a:tr>
            </a:tbl>
          </a:graphicData>
        </a:graphic>
      </p:graphicFrame>
      <p:graphicFrame>
        <p:nvGraphicFramePr>
          <p:cNvPr id="4" name="Content Placeholder 3">
            <a:extLst>
              <a:ext uri="{FF2B5EF4-FFF2-40B4-BE49-F238E27FC236}">
                <a16:creationId xmlns:a16="http://schemas.microsoft.com/office/drawing/2014/main" id="{CFCFFA09-8A68-4143-B6BC-ADB54F3D0A27}"/>
              </a:ext>
            </a:extLst>
          </p:cNvPr>
          <p:cNvGraphicFramePr>
            <a:graphicFrameLocks noGrp="1"/>
          </p:cNvGraphicFramePr>
          <p:nvPr>
            <p:ph idx="1"/>
            <p:extLst>
              <p:ext uri="{D42A27DB-BD31-4B8C-83A1-F6EECF244321}">
                <p14:modId xmlns:p14="http://schemas.microsoft.com/office/powerpoint/2010/main" val="3667259809"/>
              </p:ext>
            </p:extLst>
          </p:nvPr>
        </p:nvGraphicFramePr>
        <p:xfrm>
          <a:off x="213064" y="2584769"/>
          <a:ext cx="11727402" cy="3872009"/>
        </p:xfrm>
        <a:graphic>
          <a:graphicData uri="http://schemas.openxmlformats.org/drawingml/2006/table">
            <a:tbl>
              <a:tblPr>
                <a:tableStyleId>{5C22544A-7EE6-4342-B048-85BDC9FD1C3A}</a:tableStyleId>
              </a:tblPr>
              <a:tblGrid>
                <a:gridCol w="11727402">
                  <a:extLst>
                    <a:ext uri="{9D8B030D-6E8A-4147-A177-3AD203B41FA5}">
                      <a16:colId xmlns:a16="http://schemas.microsoft.com/office/drawing/2014/main" val="1931921343"/>
                    </a:ext>
                  </a:extLst>
                </a:gridCol>
              </a:tblGrid>
              <a:tr h="3872009">
                <a:tc>
                  <a:txBody>
                    <a:bodyPr/>
                    <a:lstStyle/>
                    <a:p>
                      <a:pPr marL="342900" marR="135255" lvl="0" indent="-342900" algn="l" fontAlgn="base">
                        <a:lnSpc>
                          <a:spcPct val="120000"/>
                        </a:lnSpc>
                        <a:spcAft>
                          <a:spcPts val="15"/>
                        </a:spcAft>
                        <a:buClr>
                          <a:srgbClr val="000000"/>
                        </a:buClr>
                        <a:buSzPts val="1200"/>
                        <a:buFont typeface="Arial" panose="020B0604020202020204" pitchFamily="34" charset="0"/>
                        <a:buChar char="•"/>
                      </a:pPr>
                      <a:r>
                        <a:rPr lang="en-GB" sz="2800" b="1" u="none" strike="noStrike" dirty="0">
                          <a:effectLst/>
                          <a:uFill>
                            <a:solidFill>
                              <a:srgbClr val="000000"/>
                            </a:solidFill>
                          </a:uFill>
                          <a:latin typeface="Comic Sans MS" panose="030F0702030302020204" pitchFamily="66" charset="0"/>
                        </a:rPr>
                        <a:t>If you are not happy with the school’s provision for your child, then we recommend the following steps; </a:t>
                      </a:r>
                    </a:p>
                    <a:p>
                      <a:pPr marL="742950" lvl="1" indent="-285750" algn="l" fontAlgn="base">
                        <a:lnSpc>
                          <a:spcPct val="107000"/>
                        </a:lnSpc>
                        <a:spcAft>
                          <a:spcPts val="185"/>
                        </a:spcAft>
                        <a:buClr>
                          <a:srgbClr val="000000"/>
                        </a:buClr>
                        <a:buSzPts val="1200"/>
                        <a:buFont typeface="+mj-lt"/>
                        <a:buAutoNum type="arabicPeriod"/>
                      </a:pPr>
                      <a:r>
                        <a:rPr lang="en-GB" sz="2800" b="1" u="none" strike="noStrike" dirty="0">
                          <a:effectLst/>
                          <a:uFill>
                            <a:solidFill>
                              <a:srgbClr val="000000"/>
                            </a:solidFill>
                          </a:uFill>
                          <a:latin typeface="Comic Sans MS" panose="030F0702030302020204" pitchFamily="66" charset="0"/>
                        </a:rPr>
                        <a:t>Talk to your child’s class teacher </a:t>
                      </a:r>
                    </a:p>
                    <a:p>
                      <a:pPr marL="742950" lvl="1" indent="-285750" algn="l" fontAlgn="base">
                        <a:lnSpc>
                          <a:spcPct val="107000"/>
                        </a:lnSpc>
                        <a:spcAft>
                          <a:spcPts val="205"/>
                        </a:spcAft>
                        <a:buClr>
                          <a:srgbClr val="000000"/>
                        </a:buClr>
                        <a:buSzPts val="1200"/>
                        <a:buFont typeface="+mj-lt"/>
                        <a:buAutoNum type="arabicPeriod"/>
                      </a:pPr>
                      <a:r>
                        <a:rPr lang="en-GB" sz="2800" b="1" u="none" strike="noStrike" dirty="0">
                          <a:effectLst/>
                          <a:uFill>
                            <a:solidFill>
                              <a:srgbClr val="000000"/>
                            </a:solidFill>
                          </a:uFill>
                          <a:latin typeface="Comic Sans MS" panose="030F0702030302020204" pitchFamily="66" charset="0"/>
                        </a:rPr>
                        <a:t>Share your concerns with the SENDCO or Head Teacher </a:t>
                      </a:r>
                    </a:p>
                    <a:p>
                      <a:pPr marL="342900" marR="135255" lvl="0" indent="-342900" algn="l" fontAlgn="base">
                        <a:lnSpc>
                          <a:spcPct val="120000"/>
                        </a:lnSpc>
                        <a:spcAft>
                          <a:spcPts val="10"/>
                        </a:spcAft>
                        <a:buClr>
                          <a:srgbClr val="000000"/>
                        </a:buClr>
                        <a:buSzPts val="1200"/>
                        <a:buFont typeface="Arial" panose="020B0604020202020204" pitchFamily="34" charset="0"/>
                        <a:buChar char="•"/>
                      </a:pPr>
                      <a:r>
                        <a:rPr lang="en-GB" sz="2800" b="1" u="none" strike="noStrike" dirty="0">
                          <a:effectLst/>
                          <a:uFill>
                            <a:solidFill>
                              <a:srgbClr val="000000"/>
                            </a:solidFill>
                          </a:uFill>
                          <a:latin typeface="Comic Sans MS" panose="030F0702030302020204" pitchFamily="66" charset="0"/>
                        </a:rPr>
                        <a:t>If you feel that your concerns are still not resolved, then please visit our website where details can be found on how to raise a complaint within the complaints policy.</a:t>
                      </a:r>
                      <a:endParaRPr lang="en-GB" sz="2800" b="1" u="none" strike="noStrike" dirty="0">
                        <a:solidFill>
                          <a:srgbClr val="000000"/>
                        </a:solidFill>
                        <a:effectLst/>
                        <a:highlight>
                          <a:srgbClr val="FFFF00"/>
                        </a:highlight>
                        <a:uFill>
                          <a:solidFill>
                            <a:srgbClr val="000000"/>
                          </a:solidFill>
                        </a:uFill>
                        <a:latin typeface="Comic Sans MS" panose="030F0702030302020204" pitchFamily="66" charset="0"/>
                        <a:ea typeface="Arial" panose="020B0604020202020204" pitchFamily="34" charset="0"/>
                        <a:cs typeface="Arial" panose="020B0604020202020204" pitchFamily="34" charset="0"/>
                      </a:endParaRPr>
                    </a:p>
                  </a:txBody>
                  <a:tcPr marL="0" marR="0" marT="0" marB="0">
                    <a:solidFill>
                      <a:schemeClr val="bg1"/>
                    </a:solidFill>
                  </a:tcPr>
                </a:tc>
                <a:extLst>
                  <a:ext uri="{0D108BD9-81ED-4DB2-BD59-A6C34878D82A}">
                    <a16:rowId xmlns:a16="http://schemas.microsoft.com/office/drawing/2014/main" val="2184886369"/>
                  </a:ext>
                </a:extLst>
              </a:tr>
            </a:tbl>
          </a:graphicData>
        </a:graphic>
      </p:graphicFrame>
    </p:spTree>
    <p:extLst>
      <p:ext uri="{BB962C8B-B14F-4D97-AF65-F5344CB8AC3E}">
        <p14:creationId xmlns:p14="http://schemas.microsoft.com/office/powerpoint/2010/main" val="3210138581"/>
      </p:ext>
    </p:extLst>
  </p:cSld>
  <p:clrMapOvr>
    <a:masterClrMapping/>
  </p:clrMapOvr>
</p:sld>
</file>

<file path=ppt/theme/theme1.xml><?xml version="1.0" encoding="utf-8"?>
<a:theme xmlns:a="http://schemas.openxmlformats.org/drawingml/2006/main" name="SketchyVTI">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1440</TotalTime>
  <Words>2041</Words>
  <Application>Microsoft Office PowerPoint</Application>
  <PresentationFormat>Widescreen</PresentationFormat>
  <Paragraphs>149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Comic Sans MS</vt:lpstr>
      <vt:lpstr>Modern Love</vt:lpstr>
      <vt:lpstr>The Hand</vt:lpstr>
      <vt:lpstr>SketchyVTI</vt:lpstr>
      <vt:lpstr>Austin Farm Academy</vt:lpstr>
      <vt:lpstr>What is a School Information Report?</vt:lpstr>
      <vt:lpstr>What does having a Special Educational Need or Disability mean?</vt:lpstr>
      <vt:lpstr>What are the four main areas of need?</vt:lpstr>
      <vt:lpstr>How do we identify if a child has a Special Educational Need?</vt:lpstr>
      <vt:lpstr>What could you do if you think your child has a Special Educational Need?</vt:lpstr>
      <vt:lpstr>Who can I talk to at Austin Farm?</vt:lpstr>
      <vt:lpstr>How are children with Special Education Need or Disabilities (SEND) supported?</vt:lpstr>
      <vt:lpstr>How are children with Special Education Need or Disabilities (SEND) supported?</vt:lpstr>
      <vt:lpstr>What sort of support might be put into place for my child within the classroom?</vt:lpstr>
      <vt:lpstr>How do we involve others in meetings about your child?</vt:lpstr>
      <vt:lpstr>How are children’s views used at Austin Farm?</vt:lpstr>
      <vt:lpstr>How are pupils with SEND and their families supported when leaving or joining us?</vt:lpstr>
      <vt:lpstr>How are pupils with SEND and their families supported when leaving or joining us?</vt:lpstr>
      <vt:lpstr>How are pupils with SEND supported when moving to a new class?</vt:lpstr>
      <vt:lpstr>Where can I find more information about our approach to supporting children with SEND?</vt:lpstr>
      <vt:lpstr>What expertise do staff at Austin Farm have?</vt:lpstr>
      <vt:lpstr>What training or expertise do staff at Austin Farm have?</vt:lpstr>
      <vt:lpstr>Where can I go for further advice?</vt:lpstr>
      <vt:lpstr>Where do I go to find information about Plymouth’s Local Offer for children with SEND?</vt:lpstr>
      <vt:lpstr>What can I do if I am not happy with the school’s provision?  How can I share my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Austin Farm Academy</dc:title>
  <dc:creator>P. Thomas</dc:creator>
  <cp:lastModifiedBy>AFA - Lindsey Hobbins</cp:lastModifiedBy>
  <cp:revision>29</cp:revision>
  <dcterms:created xsi:type="dcterms:W3CDTF">2022-09-28T10:44:57Z</dcterms:created>
  <dcterms:modified xsi:type="dcterms:W3CDTF">2026-08-19T14:06:37Z</dcterms:modified>
</cp:coreProperties>
</file>