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4"/>
  </p:sldMasterIdLst>
  <p:notesMasterIdLst>
    <p:notesMasterId r:id="rId27"/>
  </p:notesMasterIdLst>
  <p:handoutMasterIdLst>
    <p:handoutMasterId r:id="rId28"/>
  </p:handoutMasterIdLst>
  <p:sldIdLst>
    <p:sldId id="256" r:id="rId5"/>
    <p:sldId id="259" r:id="rId6"/>
    <p:sldId id="296" r:id="rId7"/>
    <p:sldId id="257" r:id="rId8"/>
    <p:sldId id="266" r:id="rId9"/>
    <p:sldId id="281" r:id="rId10"/>
    <p:sldId id="288" r:id="rId11"/>
    <p:sldId id="282" r:id="rId12"/>
    <p:sldId id="283" r:id="rId13"/>
    <p:sldId id="292" r:id="rId14"/>
    <p:sldId id="271" r:id="rId15"/>
    <p:sldId id="274" r:id="rId16"/>
    <p:sldId id="294" r:id="rId17"/>
    <p:sldId id="285" r:id="rId18"/>
    <p:sldId id="290" r:id="rId19"/>
    <p:sldId id="298" r:id="rId20"/>
    <p:sldId id="297" r:id="rId21"/>
    <p:sldId id="270" r:id="rId22"/>
    <p:sldId id="262" r:id="rId23"/>
    <p:sldId id="295" r:id="rId24"/>
    <p:sldId id="273" r:id="rId25"/>
    <p:sldId id="287" r:id="rId26"/>
  </p:sldIdLst>
  <p:sldSz cx="12192000" cy="6858000"/>
  <p:notesSz cx="6669088"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2A992A-64C8-44EC-985A-8174B3A5E05F}" v="1" dt="2026-09-16T12:03:17.7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29" autoAdjust="0"/>
    <p:restoredTop sz="93922" autoAdjust="0"/>
  </p:normalViewPr>
  <p:slideViewPr>
    <p:cSldViewPr snapToGrid="0">
      <p:cViewPr varScale="1">
        <p:scale>
          <a:sx n="69" d="100"/>
          <a:sy n="69" d="100"/>
        </p:scale>
        <p:origin x="428" y="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FA - Emma Brokenshire" userId="cc67704f-e49d-4119-b43c-c19783ff2140" providerId="ADAL" clId="{474CE2DE-70C1-4525-A0B8-155DEF2B2C48}"/>
    <pc:docChg chg="custSel modSld modNotesMaster modHandout">
      <pc:chgData name="AFA - Emma Brokenshire" userId="cc67704f-e49d-4119-b43c-c19783ff2140" providerId="ADAL" clId="{474CE2DE-70C1-4525-A0B8-155DEF2B2C48}" dt="2026-09-16T12:08:29.561" v="126" actId="20577"/>
      <pc:docMkLst>
        <pc:docMk/>
      </pc:docMkLst>
      <pc:sldChg chg="modSp">
        <pc:chgData name="AFA - Emma Brokenshire" userId="cc67704f-e49d-4119-b43c-c19783ff2140" providerId="ADAL" clId="{474CE2DE-70C1-4525-A0B8-155DEF2B2C48}" dt="2026-09-10T07:36:01.535" v="0" actId="20578"/>
        <pc:sldMkLst>
          <pc:docMk/>
          <pc:sldMk cId="2396743948" sldId="270"/>
        </pc:sldMkLst>
        <pc:spChg chg="mod">
          <ac:chgData name="AFA - Emma Brokenshire" userId="cc67704f-e49d-4119-b43c-c19783ff2140" providerId="ADAL" clId="{474CE2DE-70C1-4525-A0B8-155DEF2B2C48}" dt="2026-09-10T07:36:01.535" v="0" actId="20578"/>
          <ac:spMkLst>
            <pc:docMk/>
            <pc:sldMk cId="2396743948" sldId="270"/>
            <ac:spMk id="55" creationId="{00000000-0000-0000-0000-000000000000}"/>
          </ac:spMkLst>
        </pc:spChg>
      </pc:sldChg>
      <pc:sldChg chg="modSp mod">
        <pc:chgData name="AFA - Emma Brokenshire" userId="cc67704f-e49d-4119-b43c-c19783ff2140" providerId="ADAL" clId="{474CE2DE-70C1-4525-A0B8-155DEF2B2C48}" dt="2026-09-16T12:08:06.382" v="84" actId="1076"/>
        <pc:sldMkLst>
          <pc:docMk/>
          <pc:sldMk cId="1330130885" sldId="271"/>
        </pc:sldMkLst>
        <pc:spChg chg="mod">
          <ac:chgData name="AFA - Emma Brokenshire" userId="cc67704f-e49d-4119-b43c-c19783ff2140" providerId="ADAL" clId="{474CE2DE-70C1-4525-A0B8-155DEF2B2C48}" dt="2026-09-16T12:08:06.382" v="84" actId="1076"/>
          <ac:spMkLst>
            <pc:docMk/>
            <pc:sldMk cId="1330130885" sldId="271"/>
            <ac:spMk id="3" creationId="{00000000-0000-0000-0000-000000000000}"/>
          </ac:spMkLst>
        </pc:spChg>
      </pc:sldChg>
      <pc:sldChg chg="modSp mod">
        <pc:chgData name="AFA - Emma Brokenshire" userId="cc67704f-e49d-4119-b43c-c19783ff2140" providerId="ADAL" clId="{474CE2DE-70C1-4525-A0B8-155DEF2B2C48}" dt="2026-09-16T12:08:29.561" v="126" actId="20577"/>
        <pc:sldMkLst>
          <pc:docMk/>
          <pc:sldMk cId="2692903570" sldId="285"/>
        </pc:sldMkLst>
        <pc:spChg chg="mod">
          <ac:chgData name="AFA - Emma Brokenshire" userId="cc67704f-e49d-4119-b43c-c19783ff2140" providerId="ADAL" clId="{474CE2DE-70C1-4525-A0B8-155DEF2B2C48}" dt="2026-09-16T12:08:29.561" v="126" actId="20577"/>
          <ac:spMkLst>
            <pc:docMk/>
            <pc:sldMk cId="2692903570" sldId="285"/>
            <ac:spMk id="7" creationId="{E3F4F639-A779-419F-B356-EC48CC4833C9}"/>
          </ac:spMkLst>
        </pc:spChg>
      </pc:sldChg>
      <pc:sldChg chg="addSp modSp mod">
        <pc:chgData name="AFA - Emma Brokenshire" userId="cc67704f-e49d-4119-b43c-c19783ff2140" providerId="ADAL" clId="{474CE2DE-70C1-4525-A0B8-155DEF2B2C48}" dt="2026-09-16T07:31:16.610" v="57" actId="1076"/>
        <pc:sldMkLst>
          <pc:docMk/>
          <pc:sldMk cId="538014702" sldId="287"/>
        </pc:sldMkLst>
        <pc:spChg chg="add mod">
          <ac:chgData name="AFA - Emma Brokenshire" userId="cc67704f-e49d-4119-b43c-c19783ff2140" providerId="ADAL" clId="{474CE2DE-70C1-4525-A0B8-155DEF2B2C48}" dt="2026-09-16T07:31:16.610" v="57" actId="1076"/>
          <ac:spMkLst>
            <pc:docMk/>
            <pc:sldMk cId="538014702" sldId="287"/>
            <ac:spMk id="4" creationId="{6E7829E0-C796-3120-C0E3-99B5F2190852}"/>
          </ac:spMkLst>
        </pc:spChg>
        <pc:picChg chg="mod">
          <ac:chgData name="AFA - Emma Brokenshire" userId="cc67704f-e49d-4119-b43c-c19783ff2140" providerId="ADAL" clId="{474CE2DE-70C1-4525-A0B8-155DEF2B2C48}" dt="2026-09-16T07:30:45.794" v="1" actId="1076"/>
          <ac:picMkLst>
            <pc:docMk/>
            <pc:sldMk cId="538014702" sldId="287"/>
            <ac:picMk id="3" creationId="{55BECD20-231C-4A13-B016-1D0F655C792C}"/>
          </ac:picMkLst>
        </pc:picChg>
      </pc:sldChg>
      <pc:sldChg chg="modSp mod">
        <pc:chgData name="AFA - Emma Brokenshire" userId="cc67704f-e49d-4119-b43c-c19783ff2140" providerId="ADAL" clId="{474CE2DE-70C1-4525-A0B8-155DEF2B2C48}" dt="2026-09-16T12:07:43.670" v="83" actId="20577"/>
        <pc:sldMkLst>
          <pc:docMk/>
          <pc:sldMk cId="3022672604" sldId="288"/>
        </pc:sldMkLst>
        <pc:spChg chg="mod">
          <ac:chgData name="AFA - Emma Brokenshire" userId="cc67704f-e49d-4119-b43c-c19783ff2140" providerId="ADAL" clId="{474CE2DE-70C1-4525-A0B8-155DEF2B2C48}" dt="2026-09-16T12:07:43.670" v="83" actId="20577"/>
          <ac:spMkLst>
            <pc:docMk/>
            <pc:sldMk cId="3022672604" sldId="288"/>
            <ac:spMk id="3"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534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95348"/>
          </a:xfrm>
          <a:prstGeom prst="rect">
            <a:avLst/>
          </a:prstGeom>
        </p:spPr>
        <p:txBody>
          <a:bodyPr vert="horz" lIns="91440" tIns="45720" rIns="91440" bIns="45720" rtlCol="0"/>
          <a:lstStyle>
            <a:lvl1pPr algn="r">
              <a:defRPr sz="1200"/>
            </a:lvl1pPr>
          </a:lstStyle>
          <a:p>
            <a:fld id="{16C5D420-961D-48DC-8ECA-5D4ACD621231}" type="datetimeFigureOut">
              <a:rPr lang="en-GB" smtClean="0"/>
              <a:t>16/09/2026</a:t>
            </a:fld>
            <a:endParaRPr lang="en-GB"/>
          </a:p>
        </p:txBody>
      </p:sp>
      <p:sp>
        <p:nvSpPr>
          <p:cNvPr id="4" name="Footer Placeholder 3"/>
          <p:cNvSpPr>
            <a:spLocks noGrp="1"/>
          </p:cNvSpPr>
          <p:nvPr>
            <p:ph type="ftr" sz="quarter" idx="2"/>
          </p:nvPr>
        </p:nvSpPr>
        <p:spPr>
          <a:xfrm>
            <a:off x="0" y="9377319"/>
            <a:ext cx="2889938" cy="49534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377319"/>
            <a:ext cx="2889938" cy="495347"/>
          </a:xfrm>
          <a:prstGeom prst="rect">
            <a:avLst/>
          </a:prstGeom>
        </p:spPr>
        <p:txBody>
          <a:bodyPr vert="horz" lIns="91440" tIns="45720" rIns="91440" bIns="45720" rtlCol="0" anchor="b"/>
          <a:lstStyle>
            <a:lvl1pPr algn="r">
              <a:defRPr sz="1200"/>
            </a:lvl1pPr>
          </a:lstStyle>
          <a:p>
            <a:fld id="{356F9ACA-8122-4A86-BA10-29555DBD8EA0}" type="slidenum">
              <a:rPr lang="en-GB" smtClean="0"/>
              <a:t>‹#›</a:t>
            </a:fld>
            <a:endParaRPr lang="en-GB"/>
          </a:p>
        </p:txBody>
      </p:sp>
    </p:spTree>
    <p:extLst>
      <p:ext uri="{BB962C8B-B14F-4D97-AF65-F5344CB8AC3E}">
        <p14:creationId xmlns:p14="http://schemas.microsoft.com/office/powerpoint/2010/main" val="35940538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534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5348"/>
          </a:xfrm>
          <a:prstGeom prst="rect">
            <a:avLst/>
          </a:prstGeom>
        </p:spPr>
        <p:txBody>
          <a:bodyPr vert="horz" lIns="91440" tIns="45720" rIns="91440" bIns="45720" rtlCol="0"/>
          <a:lstStyle>
            <a:lvl1pPr algn="r">
              <a:defRPr sz="1200"/>
            </a:lvl1pPr>
          </a:lstStyle>
          <a:p>
            <a:fld id="{FB289746-CD94-44CB-8FEA-18EAFAD8AA07}" type="datetimeFigureOut">
              <a:rPr lang="en-GB" smtClean="0"/>
              <a:t>16/09/2026</a:t>
            </a:fld>
            <a:endParaRPr lang="en-GB"/>
          </a:p>
        </p:txBody>
      </p:sp>
      <p:sp>
        <p:nvSpPr>
          <p:cNvPr id="4" name="Slide Image Placeholder 3"/>
          <p:cNvSpPr>
            <a:spLocks noGrp="1" noRot="1" noChangeAspect="1"/>
          </p:cNvSpPr>
          <p:nvPr>
            <p:ph type="sldImg" idx="2"/>
          </p:nvPr>
        </p:nvSpPr>
        <p:spPr>
          <a:xfrm>
            <a:off x="374650" y="1235075"/>
            <a:ext cx="5919788" cy="3330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51219"/>
            <a:ext cx="5335270" cy="388736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7319"/>
            <a:ext cx="2889938" cy="49534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377319"/>
            <a:ext cx="2889938" cy="495347"/>
          </a:xfrm>
          <a:prstGeom prst="rect">
            <a:avLst/>
          </a:prstGeom>
        </p:spPr>
        <p:txBody>
          <a:bodyPr vert="horz" lIns="91440" tIns="45720" rIns="91440" bIns="45720" rtlCol="0" anchor="b"/>
          <a:lstStyle>
            <a:lvl1pPr algn="r">
              <a:defRPr sz="1200"/>
            </a:lvl1pPr>
          </a:lstStyle>
          <a:p>
            <a:fld id="{912AD984-4CBA-49A9-92EF-604BE8A7C4A7}" type="slidenum">
              <a:rPr lang="en-GB" smtClean="0"/>
              <a:t>‹#›</a:t>
            </a:fld>
            <a:endParaRPr lang="en-GB"/>
          </a:p>
        </p:txBody>
      </p:sp>
    </p:spTree>
    <p:extLst>
      <p:ext uri="{BB962C8B-B14F-4D97-AF65-F5344CB8AC3E}">
        <p14:creationId xmlns:p14="http://schemas.microsoft.com/office/powerpoint/2010/main" val="17341052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2AD984-4CBA-49A9-92EF-604BE8A7C4A7}" type="slidenum">
              <a:rPr lang="en-GB" smtClean="0"/>
              <a:t>1</a:t>
            </a:fld>
            <a:endParaRPr lang="en-GB"/>
          </a:p>
        </p:txBody>
      </p:sp>
    </p:spTree>
    <p:extLst>
      <p:ext uri="{BB962C8B-B14F-4D97-AF65-F5344CB8AC3E}">
        <p14:creationId xmlns:p14="http://schemas.microsoft.com/office/powerpoint/2010/main" val="3417776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2AD984-4CBA-49A9-92EF-604BE8A7C4A7}" type="slidenum">
              <a:rPr lang="en-GB" smtClean="0"/>
              <a:t>2</a:t>
            </a:fld>
            <a:endParaRPr lang="en-GB"/>
          </a:p>
        </p:txBody>
      </p:sp>
    </p:spTree>
    <p:extLst>
      <p:ext uri="{BB962C8B-B14F-4D97-AF65-F5344CB8AC3E}">
        <p14:creationId xmlns:p14="http://schemas.microsoft.com/office/powerpoint/2010/main" val="586529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2AD984-4CBA-49A9-92EF-604BE8A7C4A7}" type="slidenum">
              <a:rPr lang="en-GB" smtClean="0"/>
              <a:t>3</a:t>
            </a:fld>
            <a:endParaRPr lang="en-GB"/>
          </a:p>
        </p:txBody>
      </p:sp>
    </p:spTree>
    <p:extLst>
      <p:ext uri="{BB962C8B-B14F-4D97-AF65-F5344CB8AC3E}">
        <p14:creationId xmlns:p14="http://schemas.microsoft.com/office/powerpoint/2010/main" val="763284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separate lessons</a:t>
            </a:r>
          </a:p>
        </p:txBody>
      </p:sp>
      <p:sp>
        <p:nvSpPr>
          <p:cNvPr id="4" name="Slide Number Placeholder 3"/>
          <p:cNvSpPr>
            <a:spLocks noGrp="1"/>
          </p:cNvSpPr>
          <p:nvPr>
            <p:ph type="sldNum" sz="quarter" idx="10"/>
          </p:nvPr>
        </p:nvSpPr>
        <p:spPr/>
        <p:txBody>
          <a:bodyPr/>
          <a:lstStyle/>
          <a:p>
            <a:fld id="{912AD984-4CBA-49A9-92EF-604BE8A7C4A7}" type="slidenum">
              <a:rPr lang="en-GB" smtClean="0"/>
              <a:t>4</a:t>
            </a:fld>
            <a:endParaRPr lang="en-GB"/>
          </a:p>
        </p:txBody>
      </p:sp>
    </p:spTree>
    <p:extLst>
      <p:ext uri="{BB962C8B-B14F-4D97-AF65-F5344CB8AC3E}">
        <p14:creationId xmlns:p14="http://schemas.microsoft.com/office/powerpoint/2010/main" val="36500898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12AD984-4CBA-49A9-92EF-604BE8A7C4A7}" type="slidenum">
              <a:rPr lang="en-GB" smtClean="0"/>
              <a:t>5</a:t>
            </a:fld>
            <a:endParaRPr lang="en-GB"/>
          </a:p>
        </p:txBody>
      </p:sp>
    </p:spTree>
    <p:extLst>
      <p:ext uri="{BB962C8B-B14F-4D97-AF65-F5344CB8AC3E}">
        <p14:creationId xmlns:p14="http://schemas.microsoft.com/office/powerpoint/2010/main" val="2527010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2AD984-4CBA-49A9-92EF-604BE8A7C4A7}" type="slidenum">
              <a:rPr lang="en-GB" smtClean="0"/>
              <a:t>6</a:t>
            </a:fld>
            <a:endParaRPr lang="en-GB"/>
          </a:p>
        </p:txBody>
      </p:sp>
    </p:spTree>
    <p:extLst>
      <p:ext uri="{BB962C8B-B14F-4D97-AF65-F5344CB8AC3E}">
        <p14:creationId xmlns:p14="http://schemas.microsoft.com/office/powerpoint/2010/main" val="238898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2AD984-4CBA-49A9-92EF-604BE8A7C4A7}" type="slidenum">
              <a:rPr lang="en-GB" smtClean="0"/>
              <a:t>7</a:t>
            </a:fld>
            <a:endParaRPr lang="en-GB"/>
          </a:p>
        </p:txBody>
      </p:sp>
    </p:spTree>
    <p:extLst>
      <p:ext uri="{BB962C8B-B14F-4D97-AF65-F5344CB8AC3E}">
        <p14:creationId xmlns:p14="http://schemas.microsoft.com/office/powerpoint/2010/main" val="33317997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2AD984-4CBA-49A9-92EF-604BE8A7C4A7}" type="slidenum">
              <a:rPr lang="en-GB" smtClean="0"/>
              <a:t>8</a:t>
            </a:fld>
            <a:endParaRPr lang="en-GB"/>
          </a:p>
        </p:txBody>
      </p:sp>
    </p:spTree>
    <p:extLst>
      <p:ext uri="{BB962C8B-B14F-4D97-AF65-F5344CB8AC3E}">
        <p14:creationId xmlns:p14="http://schemas.microsoft.com/office/powerpoint/2010/main" val="8259167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2AD984-4CBA-49A9-92EF-604BE8A7C4A7}" type="slidenum">
              <a:rPr lang="en-GB" smtClean="0"/>
              <a:t>9</a:t>
            </a:fld>
            <a:endParaRPr lang="en-GB"/>
          </a:p>
        </p:txBody>
      </p:sp>
    </p:spTree>
    <p:extLst>
      <p:ext uri="{BB962C8B-B14F-4D97-AF65-F5344CB8AC3E}">
        <p14:creationId xmlns:p14="http://schemas.microsoft.com/office/powerpoint/2010/main" val="37955237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2AD984-4CBA-49A9-92EF-604BE8A7C4A7}" type="slidenum">
              <a:rPr lang="en-GB" smtClean="0"/>
              <a:t>10</a:t>
            </a:fld>
            <a:endParaRPr lang="en-GB"/>
          </a:p>
        </p:txBody>
      </p:sp>
    </p:spTree>
    <p:extLst>
      <p:ext uri="{BB962C8B-B14F-4D97-AF65-F5344CB8AC3E}">
        <p14:creationId xmlns:p14="http://schemas.microsoft.com/office/powerpoint/2010/main" val="35486876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importance of letter formation in reaching ARE</a:t>
            </a:r>
          </a:p>
        </p:txBody>
      </p:sp>
      <p:sp>
        <p:nvSpPr>
          <p:cNvPr id="4" name="Slide Number Placeholder 3"/>
          <p:cNvSpPr>
            <a:spLocks noGrp="1"/>
          </p:cNvSpPr>
          <p:nvPr>
            <p:ph type="sldNum" sz="quarter" idx="5"/>
          </p:nvPr>
        </p:nvSpPr>
        <p:spPr/>
        <p:txBody>
          <a:bodyPr/>
          <a:lstStyle/>
          <a:p>
            <a:fld id="{912AD984-4CBA-49A9-92EF-604BE8A7C4A7}" type="slidenum">
              <a:rPr lang="en-GB" smtClean="0"/>
              <a:t>11</a:t>
            </a:fld>
            <a:endParaRPr lang="en-GB"/>
          </a:p>
        </p:txBody>
      </p:sp>
    </p:spTree>
    <p:extLst>
      <p:ext uri="{BB962C8B-B14F-4D97-AF65-F5344CB8AC3E}">
        <p14:creationId xmlns:p14="http://schemas.microsoft.com/office/powerpoint/2010/main" val="10631939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2AD984-4CBA-49A9-92EF-604BE8A7C4A7}" type="slidenum">
              <a:rPr lang="en-GB" smtClean="0"/>
              <a:t>12</a:t>
            </a:fld>
            <a:endParaRPr lang="en-GB"/>
          </a:p>
        </p:txBody>
      </p:sp>
    </p:spTree>
    <p:extLst>
      <p:ext uri="{BB962C8B-B14F-4D97-AF65-F5344CB8AC3E}">
        <p14:creationId xmlns:p14="http://schemas.microsoft.com/office/powerpoint/2010/main" val="30768120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2AD984-4CBA-49A9-92EF-604BE8A7C4A7}" type="slidenum">
              <a:rPr lang="en-GB" smtClean="0"/>
              <a:t>13</a:t>
            </a:fld>
            <a:endParaRPr lang="en-GB"/>
          </a:p>
        </p:txBody>
      </p:sp>
    </p:spTree>
    <p:extLst>
      <p:ext uri="{BB962C8B-B14F-4D97-AF65-F5344CB8AC3E}">
        <p14:creationId xmlns:p14="http://schemas.microsoft.com/office/powerpoint/2010/main" val="31888158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2AD984-4CBA-49A9-92EF-604BE8A7C4A7}" type="slidenum">
              <a:rPr lang="en-GB" smtClean="0"/>
              <a:t>14</a:t>
            </a:fld>
            <a:endParaRPr lang="en-GB"/>
          </a:p>
        </p:txBody>
      </p:sp>
    </p:spTree>
    <p:extLst>
      <p:ext uri="{BB962C8B-B14F-4D97-AF65-F5344CB8AC3E}">
        <p14:creationId xmlns:p14="http://schemas.microsoft.com/office/powerpoint/2010/main" val="25252940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VC links to be accessed by QR code soon!</a:t>
            </a:r>
          </a:p>
        </p:txBody>
      </p:sp>
      <p:sp>
        <p:nvSpPr>
          <p:cNvPr id="4" name="Slide Number Placeholder 3"/>
          <p:cNvSpPr>
            <a:spLocks noGrp="1"/>
          </p:cNvSpPr>
          <p:nvPr>
            <p:ph type="sldNum" sz="quarter" idx="10"/>
          </p:nvPr>
        </p:nvSpPr>
        <p:spPr/>
        <p:txBody>
          <a:bodyPr/>
          <a:lstStyle/>
          <a:p>
            <a:fld id="{912AD984-4CBA-49A9-92EF-604BE8A7C4A7}" type="slidenum">
              <a:rPr lang="en-GB" smtClean="0"/>
              <a:t>15</a:t>
            </a:fld>
            <a:endParaRPr lang="en-GB"/>
          </a:p>
        </p:txBody>
      </p:sp>
    </p:spTree>
    <p:extLst>
      <p:ext uri="{BB962C8B-B14F-4D97-AF65-F5344CB8AC3E}">
        <p14:creationId xmlns:p14="http://schemas.microsoft.com/office/powerpoint/2010/main" val="36299099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2AD984-4CBA-49A9-92EF-604BE8A7C4A7}" type="slidenum">
              <a:rPr lang="en-GB" smtClean="0"/>
              <a:t>16</a:t>
            </a:fld>
            <a:endParaRPr lang="en-GB"/>
          </a:p>
        </p:txBody>
      </p:sp>
    </p:spTree>
    <p:extLst>
      <p:ext uri="{BB962C8B-B14F-4D97-AF65-F5344CB8AC3E}">
        <p14:creationId xmlns:p14="http://schemas.microsoft.com/office/powerpoint/2010/main" val="13659084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2AD984-4CBA-49A9-92EF-604BE8A7C4A7}" type="slidenum">
              <a:rPr lang="en-GB" smtClean="0"/>
              <a:t>17</a:t>
            </a:fld>
            <a:endParaRPr lang="en-GB"/>
          </a:p>
        </p:txBody>
      </p:sp>
    </p:spTree>
    <p:extLst>
      <p:ext uri="{BB962C8B-B14F-4D97-AF65-F5344CB8AC3E}">
        <p14:creationId xmlns:p14="http://schemas.microsoft.com/office/powerpoint/2010/main" val="26218393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2AD984-4CBA-49A9-92EF-604BE8A7C4A7}" type="slidenum">
              <a:rPr lang="en-GB" smtClean="0"/>
              <a:t>18</a:t>
            </a:fld>
            <a:endParaRPr lang="en-GB"/>
          </a:p>
        </p:txBody>
      </p:sp>
    </p:spTree>
    <p:extLst>
      <p:ext uri="{BB962C8B-B14F-4D97-AF65-F5344CB8AC3E}">
        <p14:creationId xmlns:p14="http://schemas.microsoft.com/office/powerpoint/2010/main" val="37638692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12AD984-4CBA-49A9-92EF-604BE8A7C4A7}" type="slidenum">
              <a:rPr lang="en-GB" smtClean="0"/>
              <a:t>19</a:t>
            </a:fld>
            <a:endParaRPr lang="en-GB"/>
          </a:p>
        </p:txBody>
      </p:sp>
    </p:spTree>
    <p:extLst>
      <p:ext uri="{BB962C8B-B14F-4D97-AF65-F5344CB8AC3E}">
        <p14:creationId xmlns:p14="http://schemas.microsoft.com/office/powerpoint/2010/main" val="40404339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12AD984-4CBA-49A9-92EF-604BE8A7C4A7}" type="slidenum">
              <a:rPr lang="en-GB" smtClean="0"/>
              <a:t>20</a:t>
            </a:fld>
            <a:endParaRPr lang="en-GB"/>
          </a:p>
        </p:txBody>
      </p:sp>
    </p:spTree>
    <p:extLst>
      <p:ext uri="{BB962C8B-B14F-4D97-AF65-F5344CB8AC3E}">
        <p14:creationId xmlns:p14="http://schemas.microsoft.com/office/powerpoint/2010/main" val="8045564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12AD984-4CBA-49A9-92EF-604BE8A7C4A7}" type="slidenum">
              <a:rPr lang="en-GB" smtClean="0"/>
              <a:t>21</a:t>
            </a:fld>
            <a:endParaRPr lang="en-GB"/>
          </a:p>
        </p:txBody>
      </p:sp>
    </p:spTree>
    <p:extLst>
      <p:ext uri="{BB962C8B-B14F-4D97-AF65-F5344CB8AC3E}">
        <p14:creationId xmlns:p14="http://schemas.microsoft.com/office/powerpoint/2010/main" val="12255390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12AD984-4CBA-49A9-92EF-604BE8A7C4A7}" type="slidenum">
              <a:rPr lang="en-GB" smtClean="0"/>
              <a:t>22</a:t>
            </a:fld>
            <a:endParaRPr lang="en-GB"/>
          </a:p>
        </p:txBody>
      </p:sp>
    </p:spTree>
    <p:extLst>
      <p:ext uri="{BB962C8B-B14F-4D97-AF65-F5344CB8AC3E}">
        <p14:creationId xmlns:p14="http://schemas.microsoft.com/office/powerpoint/2010/main" val="3023628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4E519FD-BBD9-4CC4-8856-C1AE6F8FB45B}"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1085094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E519FD-BBD9-4CC4-8856-C1AE6F8FB45B}"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1182888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4E519FD-BBD9-4CC4-8856-C1AE6F8FB45B}"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2998655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4E519FD-BBD9-4CC4-8856-C1AE6F8FB45B}"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419078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E519FD-BBD9-4CC4-8856-C1AE6F8FB45B}" type="datetimeFigureOut">
              <a:rPr lang="en-GB" smtClean="0"/>
              <a:t>16/09/2026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10314594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04E519FD-BBD9-4CC4-8856-C1AE6F8FB45B}" type="datetimeFigureOut">
              <a:rPr lang="en-GB" smtClean="0"/>
              <a:t>16/09/2026</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2806943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4E519FD-BBD9-4CC4-8856-C1AE6F8FB45B}" type="datetimeFigureOut">
              <a:rPr lang="en-GB" smtClean="0"/>
              <a:t>16/09/2026</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39925796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04E519FD-BBD9-4CC4-8856-C1AE6F8FB45B}" type="datetimeFigureOut">
              <a:rPr lang="en-GB" smtClean="0"/>
              <a:t>16/09/2026</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24767936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4E519FD-BBD9-4CC4-8856-C1AE6F8FB45B}"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33330392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4E519FD-BBD9-4CC4-8856-C1AE6F8FB45B}"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3950296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4E519FD-BBD9-4CC4-8856-C1AE6F8FB45B}"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18247883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4E519FD-BBD9-4CC4-8856-C1AE6F8FB45B}"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latin typeface="Comic Sans MS" panose="030F0702030302020204" pitchFamily="66" charset="0"/>
              </a:rPr>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latin typeface="Comic Sans MS" panose="030F0702030302020204" pitchFamily="66" charset="0"/>
              </a:rPr>
              <a:t>”</a:t>
            </a:r>
          </a:p>
        </p:txBody>
      </p:sp>
    </p:spTree>
    <p:extLst>
      <p:ext uri="{BB962C8B-B14F-4D97-AF65-F5344CB8AC3E}">
        <p14:creationId xmlns:p14="http://schemas.microsoft.com/office/powerpoint/2010/main" val="6378810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4E519FD-BBD9-4CC4-8856-C1AE6F8FB45B}"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32268764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4E519FD-BBD9-4CC4-8856-C1AE6F8FB45B}" type="datetimeFigureOut">
              <a:rPr lang="en-GB" smtClean="0"/>
              <a:t>16/09/2026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15280557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4E519FD-BBD9-4CC4-8856-C1AE6F8FB45B}" type="datetimeFigureOut">
              <a:rPr lang="en-GB" smtClean="0"/>
              <a:t>16/09/2026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38866992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E519FD-BBD9-4CC4-8856-C1AE6F8FB45B}"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27037500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E519FD-BBD9-4CC4-8856-C1AE6F8FB45B}"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408ED4-920B-4FC2-8174-438CA13D77EA}" type="slidenum">
              <a:rPr lang="en-GB" smtClean="0"/>
              <a:t>‹#›</a:t>
            </a:fld>
            <a:endParaRPr lang="en-GB"/>
          </a:p>
        </p:txBody>
      </p:sp>
    </p:spTree>
    <p:extLst>
      <p:ext uri="{BB962C8B-B14F-4D97-AF65-F5344CB8AC3E}">
        <p14:creationId xmlns:p14="http://schemas.microsoft.com/office/powerpoint/2010/main" val="3875433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4E519FD-BBD9-4CC4-8856-C1AE6F8FB45B}" type="datetimeFigureOut">
              <a:rPr lang="en-GB" smtClean="0"/>
              <a:t>16/09/2026</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7D408ED4-920B-4FC2-8174-438CA13D77EA}" type="slidenum">
              <a:rPr lang="en-GB" smtClean="0"/>
              <a:t>‹#›</a:t>
            </a:fld>
            <a:endParaRPr lang="en-GB"/>
          </a:p>
        </p:txBody>
      </p:sp>
    </p:spTree>
    <p:extLst>
      <p:ext uri="{BB962C8B-B14F-4D97-AF65-F5344CB8AC3E}">
        <p14:creationId xmlns:p14="http://schemas.microsoft.com/office/powerpoint/2010/main" val="2826138790"/>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19.png"/></Relationships>
</file>

<file path=ppt/slides/_rels/slide1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22.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068" name="Picture 1030">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69" name="Picture 1032">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070" name="Oval 1034">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71" name="Picture 1036">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72" name="Picture 1038">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073" name="Rectangle 1040">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61" name="Picture 1030">
            <a:extLst>
              <a:ext uri="{FF2B5EF4-FFF2-40B4-BE49-F238E27FC236}">
                <a16:creationId xmlns:a16="http://schemas.microsoft.com/office/drawing/2014/main" id="{AA085689-791F-4B8F-9F30-12415B97D36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62" name="Picture 1032">
            <a:extLst>
              <a:ext uri="{FF2B5EF4-FFF2-40B4-BE49-F238E27FC236}">
                <a16:creationId xmlns:a16="http://schemas.microsoft.com/office/drawing/2014/main" id="{AA3FED7F-6821-47C0-A464-E9278B24129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063" name="Oval 1034">
            <a:extLst>
              <a:ext uri="{FF2B5EF4-FFF2-40B4-BE49-F238E27FC236}">
                <a16:creationId xmlns:a16="http://schemas.microsoft.com/office/drawing/2014/main" id="{8F54B2FB-3F54-4350-8D1B-F86D677CA7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64" name="Picture 1036">
            <a:extLst>
              <a:ext uri="{FF2B5EF4-FFF2-40B4-BE49-F238E27FC236}">
                <a16:creationId xmlns:a16="http://schemas.microsoft.com/office/drawing/2014/main" id="{561B34F5-88E5-4711-BC16-3005C29AD7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65" name="Picture 1038">
            <a:extLst>
              <a:ext uri="{FF2B5EF4-FFF2-40B4-BE49-F238E27FC236}">
                <a16:creationId xmlns:a16="http://schemas.microsoft.com/office/drawing/2014/main" id="{4F3661D0-2268-4D3E-88BA-0647BCBE33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066" name="Rectangle 1040">
            <a:extLst>
              <a:ext uri="{FF2B5EF4-FFF2-40B4-BE49-F238E27FC236}">
                <a16:creationId xmlns:a16="http://schemas.microsoft.com/office/drawing/2014/main" id="{DDB56DB5-0324-4F79-9AB8-CB18C1DC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31" name="Picture 1030">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33" name="Picture 1032">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035" name="Oval 1034">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37" name="Picture 1036">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39" name="Picture 1038">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041" name="Rectangle 1040">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3" name="Rectangle 1042">
            <a:extLst>
              <a:ext uri="{FF2B5EF4-FFF2-40B4-BE49-F238E27FC236}">
                <a16:creationId xmlns:a16="http://schemas.microsoft.com/office/drawing/2014/main" id="{B87A2B17-D3E0-4B38-823F-45312C0B36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
            <a:ext cx="12191695" cy="473074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5" name="Rectangle 1044">
            <a:extLst>
              <a:ext uri="{FF2B5EF4-FFF2-40B4-BE49-F238E27FC236}">
                <a16:creationId xmlns:a16="http://schemas.microsoft.com/office/drawing/2014/main" id="{8592A21B-8E82-4396-A130-C7531DF0A9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7" name="Freeform 16">
            <a:extLst>
              <a:ext uri="{FF2B5EF4-FFF2-40B4-BE49-F238E27FC236}">
                <a16:creationId xmlns:a16="http://schemas.microsoft.com/office/drawing/2014/main" id="{ACA9027C-9377-4A86-A639-42BA502ADE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3753695"/>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2">
              <a:alpha val="20000"/>
            </a:schemeClr>
          </a:solidFill>
          <a:ln>
            <a:noFill/>
          </a:ln>
        </p:spPr>
        <p:txBody>
          <a:bodyPr rtlCol="0" anchor="ctr"/>
          <a:lstStyle/>
          <a:p>
            <a:pPr algn="ctr"/>
            <a:endParaRPr lang="en-US">
              <a:solidFill>
                <a:schemeClr val="tx1"/>
              </a:solidFill>
            </a:endParaRPr>
          </a:p>
        </p:txBody>
      </p:sp>
      <p:sp useBgFill="1">
        <p:nvSpPr>
          <p:cNvPr id="1049" name="Freeform 5">
            <a:extLst>
              <a:ext uri="{FF2B5EF4-FFF2-40B4-BE49-F238E27FC236}">
                <a16:creationId xmlns:a16="http://schemas.microsoft.com/office/drawing/2014/main" id="{423EDA5B-B414-4C7C-8CBA-3D9D79973E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4055532"/>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ln>
            <a:noFill/>
          </a:ln>
        </p:spPr>
        <p:txBody>
          <a:bodyPr/>
          <a:lstStyle/>
          <a:p>
            <a:endParaRPr lang="en-GB"/>
          </a:p>
        </p:txBody>
      </p:sp>
      <p:sp>
        <p:nvSpPr>
          <p:cNvPr id="4" name="Title 3"/>
          <p:cNvSpPr>
            <a:spLocks noGrp="1"/>
          </p:cNvSpPr>
          <p:nvPr>
            <p:ph type="title"/>
          </p:nvPr>
        </p:nvSpPr>
        <p:spPr>
          <a:xfrm>
            <a:off x="7759346" y="1891443"/>
            <a:ext cx="3344020" cy="1778425"/>
          </a:xfrm>
        </p:spPr>
        <p:txBody>
          <a:bodyPr vert="horz" lIns="91440" tIns="45720" rIns="91440" bIns="45720" rtlCol="0" anchor="b">
            <a:noAutofit/>
          </a:bodyPr>
          <a:lstStyle/>
          <a:p>
            <a:pPr>
              <a:lnSpc>
                <a:spcPct val="90000"/>
              </a:lnSpc>
            </a:pPr>
            <a:br>
              <a:rPr lang="en-US" sz="4400" dirty="0">
                <a:solidFill>
                  <a:schemeClr val="bg1"/>
                </a:solidFill>
                <a:latin typeface="Comic Sans MS" panose="030F0702030302020204" pitchFamily="66" charset="0"/>
              </a:rPr>
            </a:br>
            <a:br>
              <a:rPr lang="en-US" sz="4400" dirty="0">
                <a:solidFill>
                  <a:schemeClr val="bg1"/>
                </a:solidFill>
                <a:latin typeface="Comic Sans MS" panose="030F0702030302020204" pitchFamily="66" charset="0"/>
              </a:rPr>
            </a:br>
            <a:br>
              <a:rPr lang="en-US" sz="4400" dirty="0">
                <a:solidFill>
                  <a:schemeClr val="bg1"/>
                </a:solidFill>
                <a:latin typeface="Comic Sans MS" panose="030F0702030302020204" pitchFamily="66" charset="0"/>
              </a:rPr>
            </a:br>
            <a:br>
              <a:rPr lang="en-US" sz="4400" dirty="0">
                <a:solidFill>
                  <a:schemeClr val="bg1"/>
                </a:solidFill>
                <a:latin typeface="Comic Sans MS" panose="030F0702030302020204" pitchFamily="66" charset="0"/>
              </a:rPr>
            </a:br>
            <a:br>
              <a:rPr lang="en-US" sz="4400" dirty="0">
                <a:solidFill>
                  <a:schemeClr val="bg1"/>
                </a:solidFill>
                <a:latin typeface="Comic Sans MS" panose="030F0702030302020204" pitchFamily="66" charset="0"/>
              </a:rPr>
            </a:br>
            <a:br>
              <a:rPr lang="en-US" sz="4400" dirty="0">
                <a:solidFill>
                  <a:schemeClr val="bg1"/>
                </a:solidFill>
                <a:latin typeface="Comic Sans MS" panose="030F0702030302020204" pitchFamily="66" charset="0"/>
              </a:rPr>
            </a:br>
            <a:br>
              <a:rPr lang="en-US" sz="4400" dirty="0">
                <a:solidFill>
                  <a:schemeClr val="bg1"/>
                </a:solidFill>
                <a:latin typeface="Comic Sans MS" panose="030F0702030302020204" pitchFamily="66" charset="0"/>
              </a:rPr>
            </a:br>
            <a:r>
              <a:rPr lang="en-US" sz="4400" dirty="0">
                <a:solidFill>
                  <a:schemeClr val="bg1"/>
                </a:solidFill>
                <a:latin typeface="Comic Sans MS" panose="030F0702030302020204" pitchFamily="66" charset="0"/>
              </a:rPr>
              <a:t>Welcome to Year 1/2</a:t>
            </a:r>
          </a:p>
        </p:txBody>
      </p:sp>
      <p:sp>
        <p:nvSpPr>
          <p:cNvPr id="1074" name="Rectangle 1042">
            <a:extLst>
              <a:ext uri="{FF2B5EF4-FFF2-40B4-BE49-F238E27FC236}">
                <a16:creationId xmlns:a16="http://schemas.microsoft.com/office/drawing/2014/main" id="{CCC86F1E-8E2D-4B0B-BB05-41E8E936CB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6914" y="639905"/>
            <a:ext cx="6915664" cy="55781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Text&#10;&#10;Description automatically generated">
            <a:extLst>
              <a:ext uri="{FF2B5EF4-FFF2-40B4-BE49-F238E27FC236}">
                <a16:creationId xmlns:a16="http://schemas.microsoft.com/office/drawing/2014/main" id="{E43E657A-E58B-46A4-8866-742BED5B9D08}"/>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tretch/>
        </p:blipFill>
        <p:spPr bwMode="auto">
          <a:xfrm>
            <a:off x="955392" y="2176479"/>
            <a:ext cx="6275584" cy="2510235"/>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spTree>
    <p:extLst>
      <p:ext uri="{BB962C8B-B14F-4D97-AF65-F5344CB8AC3E}">
        <p14:creationId xmlns:p14="http://schemas.microsoft.com/office/powerpoint/2010/main" val="405941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85D5AA8-773B-469A-8802-9645A4DC9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75AF42C-C556-454E-B2D3-2C917CB812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6" name="Picture 5">
            <a:extLst>
              <a:ext uri="{FF2B5EF4-FFF2-40B4-BE49-F238E27FC236}">
                <a16:creationId xmlns:a16="http://schemas.microsoft.com/office/drawing/2014/main" id="{909AF497-498D-5A46-1B7A-86B1258A21AE}"/>
              </a:ext>
            </a:extLst>
          </p:cNvPr>
          <p:cNvPicPr>
            <a:picLocks noChangeAspect="1"/>
          </p:cNvPicPr>
          <p:nvPr/>
        </p:nvPicPr>
        <p:blipFill>
          <a:blip r:embed="rId4"/>
          <a:stretch>
            <a:fillRect/>
          </a:stretch>
        </p:blipFill>
        <p:spPr>
          <a:xfrm>
            <a:off x="651503" y="223280"/>
            <a:ext cx="9005453" cy="6411440"/>
          </a:xfrm>
          <a:prstGeom prst="rect">
            <a:avLst/>
          </a:prstGeom>
        </p:spPr>
      </p:pic>
    </p:spTree>
    <p:extLst>
      <p:ext uri="{BB962C8B-B14F-4D97-AF65-F5344CB8AC3E}">
        <p14:creationId xmlns:p14="http://schemas.microsoft.com/office/powerpoint/2010/main" val="25310554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85D5AA8-773B-469A-8802-9645A4DC9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75AF42C-C556-454E-B2D3-2C917CB812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4" name="Picture 3">
            <a:extLst>
              <a:ext uri="{FF2B5EF4-FFF2-40B4-BE49-F238E27FC236}">
                <a16:creationId xmlns:a16="http://schemas.microsoft.com/office/drawing/2014/main" id="{A1AD87D2-F98A-114D-E85B-22C8A28E9407}"/>
              </a:ext>
            </a:extLst>
          </p:cNvPr>
          <p:cNvPicPr>
            <a:picLocks noChangeAspect="1"/>
          </p:cNvPicPr>
          <p:nvPr/>
        </p:nvPicPr>
        <p:blipFill>
          <a:blip r:embed="rId4"/>
          <a:stretch>
            <a:fillRect/>
          </a:stretch>
        </p:blipFill>
        <p:spPr>
          <a:xfrm>
            <a:off x="951020" y="294210"/>
            <a:ext cx="8779172" cy="6269579"/>
          </a:xfrm>
          <a:prstGeom prst="rect">
            <a:avLst/>
          </a:prstGeom>
        </p:spPr>
      </p:pic>
    </p:spTree>
    <p:extLst>
      <p:ext uri="{BB962C8B-B14F-4D97-AF65-F5344CB8AC3E}">
        <p14:creationId xmlns:p14="http://schemas.microsoft.com/office/powerpoint/2010/main" val="935726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3"/>
          <a:stretch>
            <a:fillRect/>
          </a:stretch>
        </p:blipFill>
        <p:spPr>
          <a:xfrm>
            <a:off x="6091237" y="3424237"/>
            <a:ext cx="9526" cy="9526"/>
          </a:xfrm>
          <a:prstGeom prst="rect">
            <a:avLst/>
          </a:prstGeom>
        </p:spPr>
      </p:pic>
      <p:sp>
        <p:nvSpPr>
          <p:cNvPr id="4" name="Title 1">
            <a:extLst>
              <a:ext uri="{FF2B5EF4-FFF2-40B4-BE49-F238E27FC236}">
                <a16:creationId xmlns:a16="http://schemas.microsoft.com/office/drawing/2014/main" id="{CAA06F01-1864-4D9C-AACC-117E5E7D8747}"/>
              </a:ext>
            </a:extLst>
          </p:cNvPr>
          <p:cNvSpPr>
            <a:spLocks noGrp="1"/>
          </p:cNvSpPr>
          <p:nvPr>
            <p:ph type="title"/>
          </p:nvPr>
        </p:nvSpPr>
        <p:spPr>
          <a:xfrm>
            <a:off x="319659" y="59908"/>
            <a:ext cx="9721650" cy="657927"/>
          </a:xfrm>
        </p:spPr>
        <p:txBody>
          <a:bodyPr/>
          <a:lstStyle/>
          <a:p>
            <a:r>
              <a:rPr lang="en-GB" sz="3600" b="1" u="sng" dirty="0">
                <a:latin typeface="Comic Sans MS" panose="030F0702030302020204" pitchFamily="66" charset="0"/>
              </a:rPr>
              <a:t>Example timetable</a:t>
            </a:r>
          </a:p>
        </p:txBody>
      </p:sp>
      <p:pic>
        <p:nvPicPr>
          <p:cNvPr id="6" name="Picture 5">
            <a:extLst>
              <a:ext uri="{FF2B5EF4-FFF2-40B4-BE49-F238E27FC236}">
                <a16:creationId xmlns:a16="http://schemas.microsoft.com/office/drawing/2014/main" id="{0BA1D341-01F0-A816-A5EF-9FAC2BB9BEB0}"/>
              </a:ext>
            </a:extLst>
          </p:cNvPr>
          <p:cNvPicPr>
            <a:picLocks noChangeAspect="1"/>
          </p:cNvPicPr>
          <p:nvPr/>
        </p:nvPicPr>
        <p:blipFill>
          <a:blip r:embed="rId4"/>
          <a:stretch>
            <a:fillRect/>
          </a:stretch>
        </p:blipFill>
        <p:spPr>
          <a:xfrm>
            <a:off x="427031" y="717835"/>
            <a:ext cx="9163018" cy="5892112"/>
          </a:xfrm>
          <a:prstGeom prst="rect">
            <a:avLst/>
          </a:prstGeom>
        </p:spPr>
      </p:pic>
    </p:spTree>
    <p:extLst>
      <p:ext uri="{BB962C8B-B14F-4D97-AF65-F5344CB8AC3E}">
        <p14:creationId xmlns:p14="http://schemas.microsoft.com/office/powerpoint/2010/main" val="3724609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7B6323F-75FD-4FFA-950D-6D013A6DC1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3" name="Picture 12">
            <a:extLst>
              <a:ext uri="{FF2B5EF4-FFF2-40B4-BE49-F238E27FC236}">
                <a16:creationId xmlns:a16="http://schemas.microsoft.com/office/drawing/2014/main" id="{DA2C34EF-101A-44FE-8A31-E0A7F4776AA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5" name="Oval 14">
            <a:extLst>
              <a:ext uri="{FF2B5EF4-FFF2-40B4-BE49-F238E27FC236}">
                <a16:creationId xmlns:a16="http://schemas.microsoft.com/office/drawing/2014/main" id="{5C86EC89-02DB-4384-8A63-0EFFEFD1B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7" name="Picture 16">
            <a:extLst>
              <a:ext uri="{FF2B5EF4-FFF2-40B4-BE49-F238E27FC236}">
                <a16:creationId xmlns:a16="http://schemas.microsoft.com/office/drawing/2014/main" id="{54BB1565-EB36-4D75-8888-72796286DC1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9" name="Picture 18">
            <a:extLst>
              <a:ext uri="{FF2B5EF4-FFF2-40B4-BE49-F238E27FC236}">
                <a16:creationId xmlns:a16="http://schemas.microsoft.com/office/drawing/2014/main" id="{871DF8C3-722E-49D1-87D5-E0FB1D64093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1" name="Rectangle 20">
            <a:extLst>
              <a:ext uri="{FF2B5EF4-FFF2-40B4-BE49-F238E27FC236}">
                <a16:creationId xmlns:a16="http://schemas.microsoft.com/office/drawing/2014/main" id="{93E59372-1F66-480B-ADD0-8000A0547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Freeform 23">
            <a:extLst>
              <a:ext uri="{FF2B5EF4-FFF2-40B4-BE49-F238E27FC236}">
                <a16:creationId xmlns:a16="http://schemas.microsoft.com/office/drawing/2014/main" id="{CE19B044-213B-4670-997D-10A1AF256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25" name="Freeform 5">
            <a:extLst>
              <a:ext uri="{FF2B5EF4-FFF2-40B4-BE49-F238E27FC236}">
                <a16:creationId xmlns:a16="http://schemas.microsoft.com/office/drawing/2014/main" id="{4D0C6EAC-4CF1-4405-BB7A-D6E48E7DE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450577"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txBody>
          <a:bodyPr/>
          <a:lstStyle/>
          <a:p>
            <a:endParaRPr lang="en-GB"/>
          </a:p>
        </p:txBody>
      </p:sp>
      <p:sp>
        <p:nvSpPr>
          <p:cNvPr id="27" name="Rectangle 26">
            <a:extLst>
              <a:ext uri="{FF2B5EF4-FFF2-40B4-BE49-F238E27FC236}">
                <a16:creationId xmlns:a16="http://schemas.microsoft.com/office/drawing/2014/main" id="{2EF858D7-84ED-4C7D-B0EB-77866DA2D9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4411" y="0"/>
            <a:ext cx="609800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CC33BF1-9679-445D-8B64-ACF5D2D9F107}"/>
              </a:ext>
            </a:extLst>
          </p:cNvPr>
          <p:cNvPicPr>
            <a:picLocks noChangeAspect="1"/>
          </p:cNvPicPr>
          <p:nvPr/>
        </p:nvPicPr>
        <p:blipFill>
          <a:blip r:embed="rId8"/>
          <a:stretch>
            <a:fillRect/>
          </a:stretch>
        </p:blipFill>
        <p:spPr>
          <a:xfrm>
            <a:off x="5902435" y="485873"/>
            <a:ext cx="4193954" cy="5886254"/>
          </a:xfrm>
          <a:prstGeom prst="rect">
            <a:avLst/>
          </a:prstGeom>
          <a:effectLst/>
        </p:spPr>
      </p:pic>
      <p:sp>
        <p:nvSpPr>
          <p:cNvPr id="29" name="Rectangle 28">
            <a:extLst>
              <a:ext uri="{FF2B5EF4-FFF2-40B4-BE49-F238E27FC236}">
                <a16:creationId xmlns:a16="http://schemas.microsoft.com/office/drawing/2014/main" id="{DD88D366-AA6E-40A4-A229-24A7DC2CCC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p:cNvSpPr txBox="1"/>
          <p:nvPr/>
        </p:nvSpPr>
        <p:spPr>
          <a:xfrm>
            <a:off x="261972" y="1854820"/>
            <a:ext cx="4876455" cy="4195481"/>
          </a:xfrm>
          <a:prstGeom prst="rect">
            <a:avLst/>
          </a:prstGeom>
        </p:spPr>
        <p:txBody>
          <a:bodyPr vert="horz" lIns="91440" tIns="45720" rIns="91440" bIns="45720" rtlCol="0">
            <a:normAutofit/>
          </a:bodyPr>
          <a:lstStyle/>
          <a:p>
            <a:pPr defTabSz="457200">
              <a:spcBef>
                <a:spcPts val="1000"/>
              </a:spcBef>
              <a:buClr>
                <a:schemeClr val="accent1"/>
              </a:buClr>
              <a:buSzPct val="80000"/>
              <a:buFont typeface="Wingdings 3" charset="2"/>
              <a:buChar char=""/>
            </a:pPr>
            <a:r>
              <a:rPr lang="en-US" sz="2800" dirty="0">
                <a:latin typeface="Comic Sans MS" panose="030F0702030302020204" pitchFamily="66" charset="0"/>
                <a:ea typeface="+mj-ea"/>
                <a:cs typeface="+mj-cs"/>
              </a:rPr>
              <a:t>Teach skills for reading and writing</a:t>
            </a:r>
          </a:p>
          <a:p>
            <a:pPr defTabSz="457200">
              <a:spcBef>
                <a:spcPts val="1000"/>
              </a:spcBef>
              <a:buClr>
                <a:schemeClr val="accent1"/>
              </a:buClr>
              <a:buSzPct val="80000"/>
              <a:buFont typeface="Wingdings 3" charset="2"/>
              <a:buChar char=""/>
            </a:pPr>
            <a:r>
              <a:rPr lang="en-US" sz="2800" dirty="0">
                <a:latin typeface="Comic Sans MS" panose="030F0702030302020204" pitchFamily="66" charset="0"/>
                <a:ea typeface="+mj-ea"/>
                <a:cs typeface="+mj-cs"/>
              </a:rPr>
              <a:t>Daily 45 minute sessions</a:t>
            </a:r>
          </a:p>
          <a:p>
            <a:pPr defTabSz="457200">
              <a:spcBef>
                <a:spcPts val="1000"/>
              </a:spcBef>
              <a:buClr>
                <a:schemeClr val="accent1"/>
              </a:buClr>
              <a:buSzPct val="80000"/>
              <a:buFont typeface="Wingdings 3" charset="2"/>
              <a:buChar char=""/>
            </a:pPr>
            <a:r>
              <a:rPr lang="en-US" sz="2800" dirty="0">
                <a:latin typeface="Comic Sans MS" panose="030F0702030302020204" pitchFamily="66" charset="0"/>
                <a:ea typeface="+mj-ea"/>
                <a:cs typeface="+mj-cs"/>
              </a:rPr>
              <a:t>Grouped across KS1 (Foundation to be included later in the year)</a:t>
            </a:r>
          </a:p>
          <a:p>
            <a:pPr defTabSz="457200">
              <a:spcBef>
                <a:spcPts val="1000"/>
              </a:spcBef>
              <a:buClr>
                <a:schemeClr val="accent1"/>
              </a:buClr>
              <a:buSzPct val="80000"/>
              <a:buFont typeface="Wingdings 3" charset="2"/>
              <a:buChar char=""/>
            </a:pPr>
            <a:r>
              <a:rPr lang="en-US" sz="2800" dirty="0">
                <a:latin typeface="Comic Sans MS" panose="030F0702030302020204" pitchFamily="66" charset="0"/>
                <a:ea typeface="+mj-ea"/>
                <a:cs typeface="+mj-cs"/>
              </a:rPr>
              <a:t>Taught in small groups</a:t>
            </a:r>
          </a:p>
          <a:p>
            <a:pPr defTabSz="457200">
              <a:spcBef>
                <a:spcPts val="1000"/>
              </a:spcBef>
              <a:buClr>
                <a:schemeClr val="accent1"/>
              </a:buClr>
              <a:buSzPct val="80000"/>
              <a:buFont typeface="Wingdings 3" charset="2"/>
              <a:buChar char=""/>
            </a:pPr>
            <a:endParaRPr lang="en-US" dirty="0">
              <a:latin typeface="Comic Sans MS" panose="030F0702030302020204" pitchFamily="66" charset="0"/>
              <a:ea typeface="+mj-ea"/>
              <a:cs typeface="+mj-cs"/>
            </a:endParaRPr>
          </a:p>
        </p:txBody>
      </p:sp>
      <p:pic>
        <p:nvPicPr>
          <p:cNvPr id="18" name="Picture 17">
            <a:extLst>
              <a:ext uri="{FF2B5EF4-FFF2-40B4-BE49-F238E27FC236}">
                <a16:creationId xmlns:a16="http://schemas.microsoft.com/office/drawing/2014/main" id="{49273935-57EE-481C-B14F-62BA8B707EE2}"/>
              </a:ext>
            </a:extLst>
          </p:cNvPr>
          <p:cNvPicPr>
            <a:picLocks noChangeAspect="1"/>
          </p:cNvPicPr>
          <p:nvPr/>
        </p:nvPicPr>
        <p:blipFill>
          <a:blip r:embed="rId9"/>
          <a:stretch>
            <a:fillRect/>
          </a:stretch>
        </p:blipFill>
        <p:spPr>
          <a:xfrm>
            <a:off x="874594" y="205295"/>
            <a:ext cx="3063054" cy="1194506"/>
          </a:xfrm>
          <a:prstGeom prst="rect">
            <a:avLst/>
          </a:prstGeom>
        </p:spPr>
      </p:pic>
    </p:spTree>
    <p:extLst>
      <p:ext uri="{BB962C8B-B14F-4D97-AF65-F5344CB8AC3E}">
        <p14:creationId xmlns:p14="http://schemas.microsoft.com/office/powerpoint/2010/main" val="41939073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5" name="Picture 14">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9" name="Rectangle 18">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Freeform 7">
            <a:extLst>
              <a:ext uri="{FF2B5EF4-FFF2-40B4-BE49-F238E27FC236}">
                <a16:creationId xmlns:a16="http://schemas.microsoft.com/office/drawing/2014/main" id="{DD540830-1D5B-4124-AD19-E95C33AC23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vert="horz" lIns="91440" tIns="45720" rIns="91440" bIns="45720" rtlCol="0" anchor="t">
            <a:normAutofit/>
          </a:bodyPr>
          <a:lstStyle/>
          <a:p>
            <a:r>
              <a:rPr lang="en-US" u="sng" dirty="0">
                <a:latin typeface="Comic Sans MS" panose="030F0702030302020204" pitchFamily="66" charset="0"/>
              </a:rPr>
              <a:t>Reading Books – Book Bag Books</a:t>
            </a:r>
          </a:p>
        </p:txBody>
      </p:sp>
      <p:sp>
        <p:nvSpPr>
          <p:cNvPr id="23" name="Rectangle 22">
            <a:extLst>
              <a:ext uri="{FF2B5EF4-FFF2-40B4-BE49-F238E27FC236}">
                <a16:creationId xmlns:a16="http://schemas.microsoft.com/office/drawing/2014/main" id="{8B1928F0-389D-4382-8440-F6150A01C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5">
            <a:extLst>
              <a:ext uri="{FF2B5EF4-FFF2-40B4-BE49-F238E27FC236}">
                <a16:creationId xmlns:a16="http://schemas.microsoft.com/office/drawing/2014/main" id="{DF9B0FBD-51D8-4E3C-9E78-429AE66768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txBody>
          <a:bodyPr/>
          <a:lstStyle/>
          <a:p>
            <a:endParaRPr lang="en-GB"/>
          </a:p>
        </p:txBody>
      </p:sp>
      <p:pic>
        <p:nvPicPr>
          <p:cNvPr id="4" name="Picture 3">
            <a:extLst>
              <a:ext uri="{FF2B5EF4-FFF2-40B4-BE49-F238E27FC236}">
                <a16:creationId xmlns:a16="http://schemas.microsoft.com/office/drawing/2014/main" id="{FF0F2901-39F3-4F0A-98E6-2BCAB9C1DB90}"/>
              </a:ext>
            </a:extLst>
          </p:cNvPr>
          <p:cNvPicPr>
            <a:picLocks noChangeAspect="1"/>
          </p:cNvPicPr>
          <p:nvPr/>
        </p:nvPicPr>
        <p:blipFill>
          <a:blip r:embed="rId8"/>
          <a:stretch>
            <a:fillRect/>
          </a:stretch>
        </p:blipFill>
        <p:spPr>
          <a:xfrm>
            <a:off x="380956" y="2875265"/>
            <a:ext cx="4037013" cy="2836002"/>
          </a:xfrm>
          <a:prstGeom prst="rect">
            <a:avLst/>
          </a:prstGeom>
          <a:effectLst/>
        </p:spPr>
      </p:pic>
      <p:sp>
        <p:nvSpPr>
          <p:cNvPr id="3" name="TextBox 2"/>
          <p:cNvSpPr txBox="1"/>
          <p:nvPr/>
        </p:nvSpPr>
        <p:spPr>
          <a:xfrm>
            <a:off x="5066692" y="2548281"/>
            <a:ext cx="6477003" cy="3658689"/>
          </a:xfrm>
          <a:prstGeom prst="rect">
            <a:avLst/>
          </a:prstGeom>
        </p:spPr>
        <p:txBody>
          <a:bodyPr vert="horz" lIns="91440" tIns="45720" rIns="91440" bIns="45720" rtlCol="0">
            <a:normAutofit fontScale="92500"/>
          </a:bodyPr>
          <a:lstStyle/>
          <a:p>
            <a:pPr defTabSz="457200">
              <a:spcBef>
                <a:spcPts val="1000"/>
              </a:spcBef>
              <a:buClr>
                <a:schemeClr val="accent1"/>
              </a:buClr>
              <a:buSzPct val="80000"/>
              <a:buFont typeface="Wingdings 3" charset="2"/>
              <a:buChar char=""/>
            </a:pPr>
            <a:r>
              <a:rPr lang="en-US" sz="2800" dirty="0">
                <a:solidFill>
                  <a:schemeClr val="bg1"/>
                </a:solidFill>
                <a:latin typeface="Comic Sans MS" panose="030F0702030302020204" pitchFamily="66" charset="0"/>
                <a:ea typeface="+mj-ea"/>
                <a:cs typeface="+mj-cs"/>
              </a:rPr>
              <a:t>These will be explicitly linked to your child’s RWI group and will be the same </a:t>
            </a:r>
            <a:r>
              <a:rPr lang="en-US" sz="2800" dirty="0" err="1">
                <a:solidFill>
                  <a:schemeClr val="bg1"/>
                </a:solidFill>
                <a:latin typeface="Comic Sans MS" panose="030F0702030302020204" pitchFamily="66" charset="0"/>
                <a:ea typeface="+mj-ea"/>
                <a:cs typeface="+mj-cs"/>
              </a:rPr>
              <a:t>colour</a:t>
            </a:r>
            <a:r>
              <a:rPr lang="en-US" sz="2800" dirty="0">
                <a:solidFill>
                  <a:schemeClr val="bg1"/>
                </a:solidFill>
                <a:latin typeface="Comic Sans MS" panose="030F0702030302020204" pitchFamily="66" charset="0"/>
                <a:ea typeface="+mj-ea"/>
                <a:cs typeface="+mj-cs"/>
              </a:rPr>
              <a:t> as their group in school.</a:t>
            </a:r>
          </a:p>
          <a:p>
            <a:pPr defTabSz="457200">
              <a:spcBef>
                <a:spcPts val="1000"/>
              </a:spcBef>
              <a:buClr>
                <a:schemeClr val="accent1"/>
              </a:buClr>
              <a:buSzPct val="80000"/>
              <a:buFont typeface="Wingdings 3" charset="2"/>
              <a:buChar char=""/>
            </a:pPr>
            <a:r>
              <a:rPr lang="en-US" sz="2800" dirty="0">
                <a:solidFill>
                  <a:schemeClr val="bg1"/>
                </a:solidFill>
                <a:latin typeface="Comic Sans MS" panose="030F0702030302020204" pitchFamily="66" charset="0"/>
                <a:ea typeface="+mj-ea"/>
                <a:cs typeface="+mj-cs"/>
              </a:rPr>
              <a:t>Books will build upon learning in school.</a:t>
            </a:r>
          </a:p>
          <a:p>
            <a:pPr defTabSz="457200">
              <a:spcBef>
                <a:spcPts val="1000"/>
              </a:spcBef>
              <a:buClr>
                <a:schemeClr val="accent1"/>
              </a:buClr>
              <a:buSzPct val="80000"/>
              <a:buFont typeface="Wingdings 3" charset="2"/>
              <a:buChar char=""/>
            </a:pPr>
            <a:r>
              <a:rPr lang="en-US" sz="2800" dirty="0">
                <a:solidFill>
                  <a:schemeClr val="bg1"/>
                </a:solidFill>
                <a:latin typeface="Comic Sans MS" panose="030F0702030302020204" pitchFamily="66" charset="0"/>
                <a:ea typeface="+mj-ea"/>
                <a:cs typeface="+mj-cs"/>
              </a:rPr>
              <a:t>They are  given out after the first read in school – they are signed in and out by each reading teacher.</a:t>
            </a:r>
          </a:p>
        </p:txBody>
      </p:sp>
    </p:spTree>
    <p:extLst>
      <p:ext uri="{BB962C8B-B14F-4D97-AF65-F5344CB8AC3E}">
        <p14:creationId xmlns:p14="http://schemas.microsoft.com/office/powerpoint/2010/main" val="1122546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4" name="Picture 33">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6" name="Oval 35">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38" name="Picture 37">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0" name="Picture 39">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42" name="Rectangle 41">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4" name="Freeform 7">
            <a:extLst>
              <a:ext uri="{FF2B5EF4-FFF2-40B4-BE49-F238E27FC236}">
                <a16:creationId xmlns:a16="http://schemas.microsoft.com/office/drawing/2014/main" id="{0A01F2A2-AEDD-47DC-AFB5-B97CEB9A5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vert="horz" lIns="91440" tIns="45720" rIns="91440" bIns="45720" rtlCol="0" anchor="t">
            <a:normAutofit/>
          </a:bodyPr>
          <a:lstStyle/>
          <a:p>
            <a:r>
              <a:rPr lang="en-US" u="sng" dirty="0">
                <a:latin typeface="Comic Sans MS" panose="030F0702030302020204" pitchFamily="66" charset="0"/>
              </a:rPr>
              <a:t>Reading Books – Extra book</a:t>
            </a:r>
            <a:endParaRPr lang="en-US" dirty="0">
              <a:latin typeface="Comic Sans MS" panose="030F0702030302020204" pitchFamily="66" charset="0"/>
            </a:endParaRPr>
          </a:p>
        </p:txBody>
      </p:sp>
      <p:sp>
        <p:nvSpPr>
          <p:cNvPr id="46" name="Rectangle 45">
            <a:extLst>
              <a:ext uri="{FF2B5EF4-FFF2-40B4-BE49-F238E27FC236}">
                <a16:creationId xmlns:a16="http://schemas.microsoft.com/office/drawing/2014/main" id="{DB5AF5F3-AD0A-4EFA-854A-47C780F26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5">
            <a:extLst>
              <a:ext uri="{FF2B5EF4-FFF2-40B4-BE49-F238E27FC236}">
                <a16:creationId xmlns:a16="http://schemas.microsoft.com/office/drawing/2014/main" id="{1E3D6D6C-E192-4135-B1DB-17C71EEBC9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txBody>
          <a:bodyPr/>
          <a:lstStyle/>
          <a:p>
            <a:endParaRPr lang="en-GB"/>
          </a:p>
        </p:txBody>
      </p:sp>
      <p:sp>
        <p:nvSpPr>
          <p:cNvPr id="3" name="TextBox 2"/>
          <p:cNvSpPr txBox="1"/>
          <p:nvPr/>
        </p:nvSpPr>
        <p:spPr>
          <a:xfrm>
            <a:off x="449548" y="2551008"/>
            <a:ext cx="6266881" cy="3815943"/>
          </a:xfrm>
          <a:prstGeom prst="rect">
            <a:avLst/>
          </a:prstGeom>
        </p:spPr>
        <p:txBody>
          <a:bodyPr vert="horz" lIns="91440" tIns="45720" rIns="91440" bIns="45720" rtlCol="0">
            <a:normAutofit/>
          </a:bodyPr>
          <a:lstStyle/>
          <a:p>
            <a:pPr marL="457200" indent="-457200" defTabSz="457200">
              <a:spcBef>
                <a:spcPts val="1000"/>
              </a:spcBef>
              <a:buClr>
                <a:schemeClr val="accent1"/>
              </a:buClr>
              <a:buSzPct val="80000"/>
              <a:buFont typeface="Arial" panose="020B0604020202020204" pitchFamily="34" charset="0"/>
              <a:buChar char="•"/>
            </a:pPr>
            <a:r>
              <a:rPr lang="en-US" sz="2800" dirty="0">
                <a:solidFill>
                  <a:schemeClr val="bg1"/>
                </a:solidFill>
                <a:latin typeface="Comic Sans MS" panose="030F0702030302020204" pitchFamily="66" charset="0"/>
                <a:ea typeface="+mj-ea"/>
                <a:cs typeface="+mj-cs"/>
              </a:rPr>
              <a:t>Additional book </a:t>
            </a:r>
          </a:p>
          <a:p>
            <a:pPr marL="457200" indent="-457200" defTabSz="457200">
              <a:spcBef>
                <a:spcPts val="1000"/>
              </a:spcBef>
              <a:buClr>
                <a:schemeClr val="accent1"/>
              </a:buClr>
              <a:buSzPct val="80000"/>
              <a:buFont typeface="Arial" panose="020B0604020202020204" pitchFamily="34" charset="0"/>
              <a:buChar char="•"/>
            </a:pPr>
            <a:r>
              <a:rPr lang="en-US" sz="2800" dirty="0">
                <a:solidFill>
                  <a:schemeClr val="bg1"/>
                </a:solidFill>
                <a:latin typeface="Comic Sans MS" panose="030F0702030302020204" pitchFamily="66" charset="0"/>
                <a:ea typeface="+mj-ea"/>
                <a:cs typeface="+mj-cs"/>
              </a:rPr>
              <a:t>After the third read, your child’s RWI teacher will give you another book. They would have been practicing this book in class and by this point, the children have developed their fluency and expression. </a:t>
            </a:r>
          </a:p>
        </p:txBody>
      </p:sp>
      <p:pic>
        <p:nvPicPr>
          <p:cNvPr id="5" name="Picture 4">
            <a:extLst>
              <a:ext uri="{FF2B5EF4-FFF2-40B4-BE49-F238E27FC236}">
                <a16:creationId xmlns:a16="http://schemas.microsoft.com/office/drawing/2014/main" id="{D574218A-EB21-406A-B7D9-4E74842C9F51}"/>
              </a:ext>
            </a:extLst>
          </p:cNvPr>
          <p:cNvPicPr>
            <a:picLocks noChangeAspect="1"/>
          </p:cNvPicPr>
          <p:nvPr/>
        </p:nvPicPr>
        <p:blipFill>
          <a:blip r:embed="rId8"/>
          <a:stretch>
            <a:fillRect/>
          </a:stretch>
        </p:blipFill>
        <p:spPr>
          <a:xfrm>
            <a:off x="8234973" y="3067294"/>
            <a:ext cx="3158409" cy="2209638"/>
          </a:xfrm>
          <a:prstGeom prst="rect">
            <a:avLst/>
          </a:prstGeom>
        </p:spPr>
      </p:pic>
    </p:spTree>
    <p:extLst>
      <p:ext uri="{BB962C8B-B14F-4D97-AF65-F5344CB8AC3E}">
        <p14:creationId xmlns:p14="http://schemas.microsoft.com/office/powerpoint/2010/main" val="3022672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30" name="Picture 29">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2" name="Picture 31">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4" name="Oval 33">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36" name="Picture 35">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8" name="Picture 37">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40" name="Rectangle 39">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title"/>
          </p:nvPr>
        </p:nvSpPr>
        <p:spPr>
          <a:xfrm>
            <a:off x="8191925" y="1325880"/>
            <a:ext cx="3352375" cy="3066507"/>
          </a:xfrm>
        </p:spPr>
        <p:txBody>
          <a:bodyPr vert="horz" lIns="91440" tIns="45720" rIns="91440" bIns="45720" rtlCol="0" anchor="b">
            <a:normAutofit/>
          </a:bodyPr>
          <a:lstStyle/>
          <a:p>
            <a:pPr>
              <a:lnSpc>
                <a:spcPct val="90000"/>
              </a:lnSpc>
            </a:pPr>
            <a:r>
              <a:rPr lang="en-US" sz="5400" dirty="0">
                <a:latin typeface="Comic Sans MS" panose="030F0702030302020204" pitchFamily="66" charset="0"/>
              </a:rPr>
              <a:t>Reading groups and </a:t>
            </a:r>
            <a:r>
              <a:rPr lang="en-US" sz="5400" dirty="0" err="1">
                <a:latin typeface="Comic Sans MS" panose="030F0702030302020204" pitchFamily="66" charset="0"/>
              </a:rPr>
              <a:t>colours</a:t>
            </a:r>
            <a:endParaRPr lang="en-US" sz="5400" dirty="0">
              <a:latin typeface="Comic Sans MS" panose="030F0702030302020204" pitchFamily="66" charset="0"/>
            </a:endParaRPr>
          </a:p>
        </p:txBody>
      </p:sp>
      <p:sp>
        <p:nvSpPr>
          <p:cNvPr id="42" name="Rectangle 41">
            <a:extLst>
              <a:ext uri="{FF2B5EF4-FFF2-40B4-BE49-F238E27FC236}">
                <a16:creationId xmlns:a16="http://schemas.microsoft.com/office/drawing/2014/main" id="{4C1E981B-F06E-48B4-9275-F4B261AFCA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15712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36">
            <a:extLst>
              <a:ext uri="{FF2B5EF4-FFF2-40B4-BE49-F238E27FC236}">
                <a16:creationId xmlns:a16="http://schemas.microsoft.com/office/drawing/2014/main" id="{312E2C24-0CD2-4071-8CE2-B059993A99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463681"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46" name="Freeform 5">
            <a:extLst>
              <a:ext uri="{FF2B5EF4-FFF2-40B4-BE49-F238E27FC236}">
                <a16:creationId xmlns:a16="http://schemas.microsoft.com/office/drawing/2014/main" id="{24F1DC13-C830-4B86-A9C6-927F5C55D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5400000" flipH="1">
            <a:off x="3708596"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txBody>
          <a:bodyPr/>
          <a:lstStyle/>
          <a:p>
            <a:endParaRPr lang="en-GB"/>
          </a:p>
        </p:txBody>
      </p:sp>
      <p:pic>
        <p:nvPicPr>
          <p:cNvPr id="7" name="Picture 6">
            <a:extLst>
              <a:ext uri="{FF2B5EF4-FFF2-40B4-BE49-F238E27FC236}">
                <a16:creationId xmlns:a16="http://schemas.microsoft.com/office/drawing/2014/main" id="{D7779853-6398-9C64-3E1B-5D72EC9166EF}"/>
              </a:ext>
            </a:extLst>
          </p:cNvPr>
          <p:cNvPicPr>
            <a:picLocks noChangeAspect="1"/>
          </p:cNvPicPr>
          <p:nvPr/>
        </p:nvPicPr>
        <p:blipFill>
          <a:blip r:embed="rId8"/>
          <a:stretch>
            <a:fillRect/>
          </a:stretch>
        </p:blipFill>
        <p:spPr>
          <a:xfrm>
            <a:off x="643854" y="685353"/>
            <a:ext cx="6270662" cy="5486828"/>
          </a:xfrm>
          <a:prstGeom prst="rect">
            <a:avLst/>
          </a:prstGeom>
          <a:effectLst/>
        </p:spPr>
      </p:pic>
    </p:spTree>
    <p:extLst>
      <p:ext uri="{BB962C8B-B14F-4D97-AF65-F5344CB8AC3E}">
        <p14:creationId xmlns:p14="http://schemas.microsoft.com/office/powerpoint/2010/main" val="12040475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31" name="Picture 30">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3" name="Picture 32">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5" name="Oval 34">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37" name="Picture 36">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9" name="Picture 38">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41" name="Rectangle 40">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3" name="Freeform 7">
            <a:extLst>
              <a:ext uri="{FF2B5EF4-FFF2-40B4-BE49-F238E27FC236}">
                <a16:creationId xmlns:a16="http://schemas.microsoft.com/office/drawing/2014/main" id="{C807F40B-215E-4016-86B5-D8D5B7CF7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vert="horz" lIns="91440" tIns="45720" rIns="91440" bIns="45720" rtlCol="0" anchor="t">
            <a:normAutofit/>
          </a:bodyPr>
          <a:lstStyle/>
          <a:p>
            <a:r>
              <a:rPr lang="en-US" dirty="0">
                <a:latin typeface="Comic Sans MS" panose="030F0702030302020204" pitchFamily="66" charset="0"/>
              </a:rPr>
              <a:t>Reading</a:t>
            </a:r>
          </a:p>
        </p:txBody>
      </p:sp>
      <p:sp>
        <p:nvSpPr>
          <p:cNvPr id="45" name="Rectangle 44">
            <a:extLst>
              <a:ext uri="{FF2B5EF4-FFF2-40B4-BE49-F238E27FC236}">
                <a16:creationId xmlns:a16="http://schemas.microsoft.com/office/drawing/2014/main" id="{399666CB-33C7-4715-9945-0656084445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5">
            <a:extLst>
              <a:ext uri="{FF2B5EF4-FFF2-40B4-BE49-F238E27FC236}">
                <a16:creationId xmlns:a16="http://schemas.microsoft.com/office/drawing/2014/main" id="{AB134A2B-B40D-404D-89C2-5D5ED1106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txBody>
          <a:bodyPr/>
          <a:lstStyle/>
          <a:p>
            <a:endParaRPr lang="en-GB"/>
          </a:p>
        </p:txBody>
      </p:sp>
      <p:sp>
        <p:nvSpPr>
          <p:cNvPr id="5" name="TextBox 4"/>
          <p:cNvSpPr txBox="1"/>
          <p:nvPr/>
        </p:nvSpPr>
        <p:spPr>
          <a:xfrm>
            <a:off x="3557691" y="2851335"/>
            <a:ext cx="7960706" cy="3658689"/>
          </a:xfrm>
          <a:prstGeom prst="rect">
            <a:avLst/>
          </a:prstGeom>
        </p:spPr>
        <p:txBody>
          <a:bodyPr vert="horz" lIns="91440" tIns="45720" rIns="91440" bIns="45720" rtlCol="0">
            <a:normAutofit/>
          </a:bodyPr>
          <a:lstStyle/>
          <a:p>
            <a:pPr defTabSz="457200">
              <a:spcBef>
                <a:spcPts val="1000"/>
              </a:spcBef>
              <a:buClr>
                <a:schemeClr val="accent1"/>
              </a:buClr>
              <a:buSzPct val="80000"/>
              <a:buFont typeface="Wingdings 3" charset="2"/>
              <a:buChar char=""/>
            </a:pPr>
            <a:r>
              <a:rPr lang="en-US" dirty="0">
                <a:solidFill>
                  <a:schemeClr val="bg1"/>
                </a:solidFill>
                <a:latin typeface="Comic Sans MS" panose="030F0702030302020204" pitchFamily="66" charset="0"/>
                <a:ea typeface="+mj-ea"/>
                <a:cs typeface="+mj-cs"/>
              </a:rPr>
              <a:t>     2/3 forms of reading:</a:t>
            </a:r>
          </a:p>
          <a:p>
            <a:pPr marL="457200" indent="-457200" defTabSz="457200">
              <a:spcBef>
                <a:spcPts val="1000"/>
              </a:spcBef>
              <a:buClr>
                <a:schemeClr val="accent1"/>
              </a:buClr>
              <a:buSzPct val="80000"/>
              <a:buFont typeface="Wingdings 3" charset="2"/>
              <a:buChar char=""/>
            </a:pPr>
            <a:r>
              <a:rPr lang="en-US" dirty="0">
                <a:solidFill>
                  <a:schemeClr val="bg1"/>
                </a:solidFill>
                <a:latin typeface="Comic Sans MS" panose="030F0702030302020204" pitchFamily="66" charset="0"/>
                <a:ea typeface="+mj-ea"/>
                <a:cs typeface="+mj-cs"/>
              </a:rPr>
              <a:t>Book Bag Book (changed by RWI teacher) OR Accelerated Reader (information to follow)</a:t>
            </a:r>
            <a:endParaRPr lang="en-US" dirty="0">
              <a:solidFill>
                <a:srgbClr val="FF0000"/>
              </a:solidFill>
              <a:latin typeface="Comic Sans MS" panose="030F0702030302020204" pitchFamily="66" charset="0"/>
              <a:ea typeface="+mj-ea"/>
              <a:cs typeface="+mj-cs"/>
            </a:endParaRPr>
          </a:p>
          <a:p>
            <a:pPr marL="457200" indent="-457200" defTabSz="457200">
              <a:spcBef>
                <a:spcPts val="1000"/>
              </a:spcBef>
              <a:buClr>
                <a:schemeClr val="accent1"/>
              </a:buClr>
              <a:buSzPct val="80000"/>
              <a:buFont typeface="Wingdings 3" charset="2"/>
              <a:buChar char=""/>
            </a:pPr>
            <a:r>
              <a:rPr lang="en-US" dirty="0">
                <a:solidFill>
                  <a:schemeClr val="bg1"/>
                </a:solidFill>
                <a:latin typeface="Comic Sans MS" panose="030F0702030302020204" pitchFamily="66" charset="0"/>
                <a:ea typeface="+mj-ea"/>
                <a:cs typeface="+mj-cs"/>
              </a:rPr>
              <a:t>Follow up class book – once children have read this three times in class.</a:t>
            </a:r>
          </a:p>
          <a:p>
            <a:pPr marL="457200" indent="-457200" defTabSz="457200">
              <a:spcBef>
                <a:spcPts val="1000"/>
              </a:spcBef>
              <a:buClr>
                <a:schemeClr val="accent1"/>
              </a:buClr>
              <a:buSzPct val="80000"/>
              <a:buFont typeface="Wingdings 3" charset="2"/>
              <a:buChar char=""/>
            </a:pPr>
            <a:r>
              <a:rPr lang="en-US" dirty="0">
                <a:solidFill>
                  <a:schemeClr val="bg1"/>
                </a:solidFill>
                <a:latin typeface="Comic Sans MS" panose="030F0702030302020204" pitchFamily="66" charset="0"/>
                <a:ea typeface="+mj-ea"/>
                <a:cs typeface="+mj-cs"/>
              </a:rPr>
              <a:t>Library book (read to your child by an adult) – to develop comprehension and a love of reading. We will aim to change these every Thursday afternoon (with </a:t>
            </a:r>
            <a:r>
              <a:rPr lang="en-US">
                <a:solidFill>
                  <a:schemeClr val="bg1"/>
                </a:solidFill>
                <a:latin typeface="Comic Sans MS" panose="030F0702030302020204" pitchFamily="66" charset="0"/>
                <a:ea typeface="+mj-ea"/>
                <a:cs typeface="+mj-cs"/>
              </a:rPr>
              <a:t>Miss Hunter).</a:t>
            </a:r>
            <a:endParaRPr lang="en-US" dirty="0">
              <a:solidFill>
                <a:schemeClr val="bg1"/>
              </a:solidFill>
              <a:latin typeface="Comic Sans MS" panose="030F0702030302020204" pitchFamily="66" charset="0"/>
              <a:ea typeface="+mj-ea"/>
              <a:cs typeface="+mj-cs"/>
            </a:endParaRPr>
          </a:p>
        </p:txBody>
      </p:sp>
      <p:pic>
        <p:nvPicPr>
          <p:cNvPr id="3" name="Picture 2">
            <a:extLst>
              <a:ext uri="{FF2B5EF4-FFF2-40B4-BE49-F238E27FC236}">
                <a16:creationId xmlns:a16="http://schemas.microsoft.com/office/drawing/2014/main" id="{F83D0956-B252-4622-B750-A273724CC83D}"/>
              </a:ext>
            </a:extLst>
          </p:cNvPr>
          <p:cNvPicPr>
            <a:picLocks noChangeAspect="1"/>
          </p:cNvPicPr>
          <p:nvPr/>
        </p:nvPicPr>
        <p:blipFill>
          <a:blip r:embed="rId8"/>
          <a:stretch>
            <a:fillRect/>
          </a:stretch>
        </p:blipFill>
        <p:spPr>
          <a:xfrm>
            <a:off x="709860" y="2856814"/>
            <a:ext cx="2163271" cy="2789011"/>
          </a:xfrm>
          <a:prstGeom prst="rect">
            <a:avLst/>
          </a:prstGeom>
        </p:spPr>
      </p:pic>
    </p:spTree>
    <p:extLst>
      <p:ext uri="{BB962C8B-B14F-4D97-AF65-F5344CB8AC3E}">
        <p14:creationId xmlns:p14="http://schemas.microsoft.com/office/powerpoint/2010/main" val="25088529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6" name="Picture 15">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0" name="Rectangle 19">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Freeform 7">
            <a:extLst>
              <a:ext uri="{FF2B5EF4-FFF2-40B4-BE49-F238E27FC236}">
                <a16:creationId xmlns:a16="http://schemas.microsoft.com/office/drawing/2014/main" id="{0A01F2A2-AEDD-47DC-AFB5-B97CEB9A5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vert="horz" lIns="91440" tIns="45720" rIns="91440" bIns="45720" rtlCol="0" anchor="t">
            <a:normAutofit/>
          </a:bodyPr>
          <a:lstStyle/>
          <a:p>
            <a:r>
              <a:rPr lang="en-US" dirty="0">
                <a:latin typeface="Comic Sans MS" panose="030F0702030302020204" pitchFamily="66" charset="0"/>
              </a:rPr>
              <a:t>Library books</a:t>
            </a:r>
          </a:p>
        </p:txBody>
      </p:sp>
      <p:sp>
        <p:nvSpPr>
          <p:cNvPr id="24" name="Rectangle 23">
            <a:extLst>
              <a:ext uri="{FF2B5EF4-FFF2-40B4-BE49-F238E27FC236}">
                <a16:creationId xmlns:a16="http://schemas.microsoft.com/office/drawing/2014/main" id="{DB5AF5F3-AD0A-4EFA-854A-47C780F26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5">
            <a:extLst>
              <a:ext uri="{FF2B5EF4-FFF2-40B4-BE49-F238E27FC236}">
                <a16:creationId xmlns:a16="http://schemas.microsoft.com/office/drawing/2014/main" id="{1E3D6D6C-E192-4135-B1DB-17C71EEBC9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txBody>
          <a:bodyPr/>
          <a:lstStyle/>
          <a:p>
            <a:endParaRPr lang="en-GB"/>
          </a:p>
        </p:txBody>
      </p:sp>
      <p:sp>
        <p:nvSpPr>
          <p:cNvPr id="5" name="TextBox 4"/>
          <p:cNvSpPr txBox="1"/>
          <p:nvPr/>
        </p:nvSpPr>
        <p:spPr>
          <a:xfrm>
            <a:off x="466817" y="2819313"/>
            <a:ext cx="4810002" cy="2932573"/>
          </a:xfrm>
          <a:prstGeom prst="rect">
            <a:avLst/>
          </a:prstGeom>
        </p:spPr>
        <p:txBody>
          <a:bodyPr vert="horz" lIns="91440" tIns="45720" rIns="91440" bIns="45720" rtlCol="0">
            <a:normAutofit/>
          </a:bodyPr>
          <a:lstStyle/>
          <a:p>
            <a:pPr defTabSz="457200">
              <a:spcBef>
                <a:spcPts val="1000"/>
              </a:spcBef>
              <a:buClr>
                <a:schemeClr val="accent1"/>
              </a:buClr>
              <a:buSzPct val="80000"/>
            </a:pPr>
            <a:r>
              <a:rPr lang="en-US" sz="3200" dirty="0">
                <a:solidFill>
                  <a:schemeClr val="bg1"/>
                </a:solidFill>
                <a:latin typeface="Comic Sans MS" panose="030F0702030302020204" pitchFamily="66" charset="0"/>
                <a:ea typeface="+mj-ea"/>
                <a:cs typeface="+mj-cs"/>
              </a:rPr>
              <a:t>Please read the resource on the website with ten top tips for reading stories to your child.</a:t>
            </a:r>
          </a:p>
        </p:txBody>
      </p:sp>
      <p:pic>
        <p:nvPicPr>
          <p:cNvPr id="6" name="Picture 5">
            <a:extLst>
              <a:ext uri="{FF2B5EF4-FFF2-40B4-BE49-F238E27FC236}">
                <a16:creationId xmlns:a16="http://schemas.microsoft.com/office/drawing/2014/main" id="{6952F6F0-BE75-4BB5-8BCA-4049B99842A6}"/>
              </a:ext>
            </a:extLst>
          </p:cNvPr>
          <p:cNvPicPr>
            <a:picLocks noChangeAspect="1"/>
          </p:cNvPicPr>
          <p:nvPr/>
        </p:nvPicPr>
        <p:blipFill>
          <a:blip r:embed="rId8"/>
          <a:stretch>
            <a:fillRect/>
          </a:stretch>
        </p:blipFill>
        <p:spPr>
          <a:xfrm>
            <a:off x="5744054" y="2736946"/>
            <a:ext cx="5981129" cy="3396990"/>
          </a:xfrm>
          <a:prstGeom prst="rect">
            <a:avLst/>
          </a:prstGeom>
        </p:spPr>
      </p:pic>
    </p:spTree>
    <p:extLst>
      <p:ext uri="{BB962C8B-B14F-4D97-AF65-F5344CB8AC3E}">
        <p14:creationId xmlns:p14="http://schemas.microsoft.com/office/powerpoint/2010/main" val="9590913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7B6323F-75FD-4FFA-950D-6D013A6DC1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3" name="Picture 12">
            <a:extLst>
              <a:ext uri="{FF2B5EF4-FFF2-40B4-BE49-F238E27FC236}">
                <a16:creationId xmlns:a16="http://schemas.microsoft.com/office/drawing/2014/main" id="{DA2C34EF-101A-44FE-8A31-E0A7F4776AA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5" name="Oval 14">
            <a:extLst>
              <a:ext uri="{FF2B5EF4-FFF2-40B4-BE49-F238E27FC236}">
                <a16:creationId xmlns:a16="http://schemas.microsoft.com/office/drawing/2014/main" id="{5C86EC89-02DB-4384-8A63-0EFFEFD1B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7" name="Picture 16">
            <a:extLst>
              <a:ext uri="{FF2B5EF4-FFF2-40B4-BE49-F238E27FC236}">
                <a16:creationId xmlns:a16="http://schemas.microsoft.com/office/drawing/2014/main" id="{54BB1565-EB36-4D75-8888-72796286DC1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9" name="Picture 18">
            <a:extLst>
              <a:ext uri="{FF2B5EF4-FFF2-40B4-BE49-F238E27FC236}">
                <a16:creationId xmlns:a16="http://schemas.microsoft.com/office/drawing/2014/main" id="{871DF8C3-722E-49D1-87D5-E0FB1D64093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1" name="Rectangle 20">
            <a:extLst>
              <a:ext uri="{FF2B5EF4-FFF2-40B4-BE49-F238E27FC236}">
                <a16:creationId xmlns:a16="http://schemas.microsoft.com/office/drawing/2014/main" id="{93E59372-1F66-480B-ADD0-8000A0547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Freeform 7">
            <a:extLst>
              <a:ext uri="{FF2B5EF4-FFF2-40B4-BE49-F238E27FC236}">
                <a16:creationId xmlns:a16="http://schemas.microsoft.com/office/drawing/2014/main" id="{AA72AAC8-1209-4875-BA07-E6860CC8B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198023" y="544405"/>
            <a:ext cx="9404723" cy="1180711"/>
          </a:xfrm>
        </p:spPr>
        <p:txBody>
          <a:bodyPr vert="horz" lIns="91440" tIns="45720" rIns="91440" bIns="45720" rtlCol="0" anchor="t">
            <a:normAutofit/>
          </a:bodyPr>
          <a:lstStyle/>
          <a:p>
            <a:r>
              <a:rPr lang="en-US" dirty="0">
                <a:latin typeface="Comic Sans MS" panose="030F0702030302020204" pitchFamily="66" charset="0"/>
              </a:rPr>
              <a:t>English and Handwriting</a:t>
            </a:r>
          </a:p>
        </p:txBody>
      </p:sp>
      <p:sp>
        <p:nvSpPr>
          <p:cNvPr id="25" name="Rectangle 24">
            <a:extLst>
              <a:ext uri="{FF2B5EF4-FFF2-40B4-BE49-F238E27FC236}">
                <a16:creationId xmlns:a16="http://schemas.microsoft.com/office/drawing/2014/main" id="{6B6F5053-444C-4A41-90A3-4235858456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5">
            <a:extLst>
              <a:ext uri="{FF2B5EF4-FFF2-40B4-BE49-F238E27FC236}">
                <a16:creationId xmlns:a16="http://schemas.microsoft.com/office/drawing/2014/main" id="{877D4C50-8E36-4122-843F-CC0D80553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txBody>
          <a:bodyPr/>
          <a:lstStyle/>
          <a:p>
            <a:endParaRPr lang="en-GB"/>
          </a:p>
        </p:txBody>
      </p:sp>
      <p:sp>
        <p:nvSpPr>
          <p:cNvPr id="3" name="TextBox 2"/>
          <p:cNvSpPr txBox="1"/>
          <p:nvPr/>
        </p:nvSpPr>
        <p:spPr>
          <a:xfrm>
            <a:off x="283829" y="2806543"/>
            <a:ext cx="5409230" cy="3705468"/>
          </a:xfrm>
          <a:prstGeom prst="rect">
            <a:avLst/>
          </a:prstGeom>
        </p:spPr>
        <p:txBody>
          <a:bodyPr vert="horz" lIns="91440" tIns="45720" rIns="91440" bIns="45720" rtlCol="0">
            <a:normAutofit/>
          </a:bodyPr>
          <a:lstStyle/>
          <a:p>
            <a:pPr defTabSz="457200">
              <a:spcBef>
                <a:spcPts val="1000"/>
              </a:spcBef>
              <a:buClr>
                <a:schemeClr val="accent1"/>
              </a:buClr>
              <a:buSzPct val="80000"/>
            </a:pPr>
            <a:r>
              <a:rPr lang="en-US" sz="2400" dirty="0">
                <a:solidFill>
                  <a:schemeClr val="bg1"/>
                </a:solidFill>
                <a:latin typeface="Comic Sans MS" panose="030F0702030302020204" pitchFamily="66" charset="0"/>
                <a:ea typeface="+mj-ea"/>
                <a:cs typeface="+mj-cs"/>
              </a:rPr>
              <a:t>Taught in class following the Devon Education Services </a:t>
            </a:r>
            <a:r>
              <a:rPr lang="en-US" sz="2400" dirty="0" err="1">
                <a:solidFill>
                  <a:schemeClr val="bg1"/>
                </a:solidFill>
                <a:latin typeface="Comic Sans MS" panose="030F0702030302020204" pitchFamily="66" charset="0"/>
                <a:ea typeface="+mj-ea"/>
                <a:cs typeface="+mj-cs"/>
              </a:rPr>
              <a:t>BookWrites</a:t>
            </a:r>
            <a:r>
              <a:rPr lang="en-US" sz="2400" dirty="0">
                <a:solidFill>
                  <a:schemeClr val="bg1"/>
                </a:solidFill>
                <a:latin typeface="Comic Sans MS" panose="030F0702030302020204" pitchFamily="66" charset="0"/>
                <a:ea typeface="+mj-ea"/>
                <a:cs typeface="+mj-cs"/>
              </a:rPr>
              <a:t>. </a:t>
            </a:r>
          </a:p>
          <a:p>
            <a:pPr defTabSz="457200">
              <a:spcBef>
                <a:spcPts val="1000"/>
              </a:spcBef>
              <a:buClr>
                <a:schemeClr val="accent1"/>
              </a:buClr>
              <a:buSzPct val="80000"/>
            </a:pPr>
            <a:r>
              <a:rPr lang="en-US" sz="2400" dirty="0" err="1">
                <a:solidFill>
                  <a:schemeClr val="bg1"/>
                </a:solidFill>
                <a:latin typeface="Comic Sans MS" panose="030F0702030302020204" pitchFamily="66" charset="0"/>
                <a:ea typeface="+mj-ea"/>
                <a:cs typeface="+mj-cs"/>
              </a:rPr>
              <a:t>RWi</a:t>
            </a:r>
            <a:r>
              <a:rPr lang="en-US" sz="2400" dirty="0">
                <a:solidFill>
                  <a:schemeClr val="bg1"/>
                </a:solidFill>
                <a:latin typeface="Comic Sans MS" panose="030F0702030302020204" pitchFamily="66" charset="0"/>
                <a:ea typeface="+mj-ea"/>
                <a:cs typeface="+mj-cs"/>
              </a:rPr>
              <a:t> handwriting scheme to be used twice weekly.</a:t>
            </a:r>
          </a:p>
          <a:p>
            <a:pPr defTabSz="457200">
              <a:spcBef>
                <a:spcPts val="1000"/>
              </a:spcBef>
              <a:buClr>
                <a:schemeClr val="accent1"/>
              </a:buClr>
              <a:buSzPct val="80000"/>
            </a:pPr>
            <a:r>
              <a:rPr lang="en-US" sz="2400" dirty="0">
                <a:solidFill>
                  <a:schemeClr val="bg1"/>
                </a:solidFill>
                <a:latin typeface="Comic Sans MS" panose="030F0702030302020204" pitchFamily="66" charset="0"/>
                <a:ea typeface="+mj-ea"/>
                <a:cs typeface="+mj-cs"/>
              </a:rPr>
              <a:t>Focus on teaching the skills for writing, including spelling, components of writing, comprehension of text and grammar</a:t>
            </a:r>
          </a:p>
        </p:txBody>
      </p:sp>
      <p:sp>
        <p:nvSpPr>
          <p:cNvPr id="29" name="Rectangle 28">
            <a:extLst>
              <a:ext uri="{FF2B5EF4-FFF2-40B4-BE49-F238E27FC236}">
                <a16:creationId xmlns:a16="http://schemas.microsoft.com/office/drawing/2014/main" id="{5FE7AAF2-88AD-4796-BA71-48C6CF7F6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3079" y="2806543"/>
            <a:ext cx="326618" cy="26715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0840E2D-AFE2-463F-B75C-851FD93571B8}"/>
              </a:ext>
            </a:extLst>
          </p:cNvPr>
          <p:cNvPicPr>
            <a:picLocks noChangeAspect="1"/>
          </p:cNvPicPr>
          <p:nvPr/>
        </p:nvPicPr>
        <p:blipFill>
          <a:blip r:embed="rId8"/>
          <a:stretch>
            <a:fillRect/>
          </a:stretch>
        </p:blipFill>
        <p:spPr>
          <a:xfrm rot="513920">
            <a:off x="5886254" y="2703342"/>
            <a:ext cx="2779682" cy="2802467"/>
          </a:xfrm>
          <a:prstGeom prst="rect">
            <a:avLst/>
          </a:prstGeom>
        </p:spPr>
      </p:pic>
      <p:pic>
        <p:nvPicPr>
          <p:cNvPr id="7" name="Picture 6">
            <a:extLst>
              <a:ext uri="{FF2B5EF4-FFF2-40B4-BE49-F238E27FC236}">
                <a16:creationId xmlns:a16="http://schemas.microsoft.com/office/drawing/2014/main" id="{0C27628D-08A0-4F61-8D16-3875E51307F3}"/>
              </a:ext>
            </a:extLst>
          </p:cNvPr>
          <p:cNvPicPr>
            <a:picLocks noChangeAspect="1"/>
          </p:cNvPicPr>
          <p:nvPr/>
        </p:nvPicPr>
        <p:blipFill>
          <a:blip r:embed="rId9"/>
          <a:stretch>
            <a:fillRect/>
          </a:stretch>
        </p:blipFill>
        <p:spPr>
          <a:xfrm rot="20158607">
            <a:off x="9216431" y="3306605"/>
            <a:ext cx="2224657" cy="2447123"/>
          </a:xfrm>
          <a:prstGeom prst="rect">
            <a:avLst/>
          </a:prstGeom>
        </p:spPr>
      </p:pic>
    </p:spTree>
    <p:extLst>
      <p:ext uri="{BB962C8B-B14F-4D97-AF65-F5344CB8AC3E}">
        <p14:creationId xmlns:p14="http://schemas.microsoft.com/office/powerpoint/2010/main" val="13301308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6" name="Picture 15">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0" name="Rectangle 19">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Freeform 7">
            <a:extLst>
              <a:ext uri="{FF2B5EF4-FFF2-40B4-BE49-F238E27FC236}">
                <a16:creationId xmlns:a16="http://schemas.microsoft.com/office/drawing/2014/main" id="{0A01F2A2-AEDD-47DC-AFB5-B97CEB9A5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vert="horz" lIns="91440" tIns="45720" rIns="91440" bIns="45720" rtlCol="0" anchor="t">
            <a:normAutofit/>
          </a:bodyPr>
          <a:lstStyle/>
          <a:p>
            <a:r>
              <a:rPr lang="en-US" u="sng" dirty="0">
                <a:latin typeface="Comic Sans MS" panose="030F0702030302020204" pitchFamily="66" charset="0"/>
              </a:rPr>
              <a:t>Mathematics (Y1 and Y2 separate)</a:t>
            </a:r>
          </a:p>
        </p:txBody>
      </p:sp>
      <p:sp>
        <p:nvSpPr>
          <p:cNvPr id="24" name="Rectangle 23">
            <a:extLst>
              <a:ext uri="{FF2B5EF4-FFF2-40B4-BE49-F238E27FC236}">
                <a16:creationId xmlns:a16="http://schemas.microsoft.com/office/drawing/2014/main" id="{DB5AF5F3-AD0A-4EFA-854A-47C780F26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5">
            <a:extLst>
              <a:ext uri="{FF2B5EF4-FFF2-40B4-BE49-F238E27FC236}">
                <a16:creationId xmlns:a16="http://schemas.microsoft.com/office/drawing/2014/main" id="{1E3D6D6C-E192-4135-B1DB-17C71EEBC9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txBody>
          <a:bodyPr/>
          <a:lstStyle/>
          <a:p>
            <a:endParaRPr lang="en-GB"/>
          </a:p>
        </p:txBody>
      </p:sp>
      <p:sp>
        <p:nvSpPr>
          <p:cNvPr id="3" name="TextBox 2"/>
          <p:cNvSpPr txBox="1"/>
          <p:nvPr/>
        </p:nvSpPr>
        <p:spPr>
          <a:xfrm>
            <a:off x="292608" y="2548281"/>
            <a:ext cx="7532505" cy="3658689"/>
          </a:xfrm>
          <a:prstGeom prst="rect">
            <a:avLst/>
          </a:prstGeom>
        </p:spPr>
        <p:txBody>
          <a:bodyPr vert="horz" lIns="91440" tIns="45720" rIns="91440" bIns="45720" rtlCol="0">
            <a:normAutofit fontScale="92500" lnSpcReduction="20000"/>
          </a:bodyPr>
          <a:lstStyle/>
          <a:p>
            <a:pPr defTabSz="457200">
              <a:spcBef>
                <a:spcPts val="1000"/>
              </a:spcBef>
              <a:buClr>
                <a:schemeClr val="accent1"/>
              </a:buClr>
              <a:buSzPct val="80000"/>
              <a:buFont typeface="Wingdings 3" charset="2"/>
              <a:buChar char=""/>
            </a:pPr>
            <a:r>
              <a:rPr lang="en-US" sz="2800" dirty="0">
                <a:solidFill>
                  <a:schemeClr val="bg1"/>
                </a:solidFill>
                <a:latin typeface="Comic Sans MS" panose="030F0702030302020204" pitchFamily="66" charset="0"/>
                <a:ea typeface="+mj-ea"/>
                <a:cs typeface="+mj-cs"/>
              </a:rPr>
              <a:t>Alternating between Year 1 and Year 2</a:t>
            </a:r>
          </a:p>
          <a:p>
            <a:pPr defTabSz="457200">
              <a:spcBef>
                <a:spcPts val="1000"/>
              </a:spcBef>
              <a:buClr>
                <a:schemeClr val="accent1"/>
              </a:buClr>
              <a:buSzPct val="80000"/>
              <a:buFont typeface="Wingdings 3" charset="2"/>
              <a:buChar char=""/>
            </a:pPr>
            <a:r>
              <a:rPr lang="en-US" sz="2800" dirty="0">
                <a:solidFill>
                  <a:schemeClr val="bg1"/>
                </a:solidFill>
                <a:latin typeface="Comic Sans MS" panose="030F0702030302020204" pitchFamily="66" charset="0"/>
                <a:ea typeface="+mj-ea"/>
                <a:cs typeface="+mj-cs"/>
              </a:rPr>
              <a:t>Power </a:t>
            </a:r>
            <a:r>
              <a:rPr lang="en-US" sz="2800" dirty="0" err="1">
                <a:solidFill>
                  <a:schemeClr val="bg1"/>
                </a:solidFill>
                <a:latin typeface="Comic Sans MS" panose="030F0702030302020204" pitchFamily="66" charset="0"/>
                <a:ea typeface="+mj-ea"/>
                <a:cs typeface="+mj-cs"/>
              </a:rPr>
              <a:t>Maths</a:t>
            </a:r>
            <a:r>
              <a:rPr lang="en-US" sz="2800" dirty="0">
                <a:solidFill>
                  <a:schemeClr val="bg1"/>
                </a:solidFill>
                <a:latin typeface="Comic Sans MS" panose="030F0702030302020204" pitchFamily="66" charset="0"/>
                <a:ea typeface="+mj-ea"/>
                <a:cs typeface="+mj-cs"/>
              </a:rPr>
              <a:t> scheme </a:t>
            </a:r>
          </a:p>
          <a:p>
            <a:pPr defTabSz="457200">
              <a:spcBef>
                <a:spcPts val="1000"/>
              </a:spcBef>
              <a:buClr>
                <a:schemeClr val="accent1"/>
              </a:buClr>
              <a:buSzPct val="80000"/>
              <a:buFont typeface="Wingdings 3" charset="2"/>
              <a:buChar char=""/>
            </a:pPr>
            <a:r>
              <a:rPr lang="en-US" sz="2800" dirty="0">
                <a:solidFill>
                  <a:schemeClr val="bg1"/>
                </a:solidFill>
                <a:latin typeface="Comic Sans MS" panose="030F0702030302020204" pitchFamily="66" charset="0"/>
                <a:ea typeface="+mj-ea"/>
                <a:cs typeface="+mj-cs"/>
              </a:rPr>
              <a:t>Emphasis on children becoming fluent at</a:t>
            </a:r>
          </a:p>
          <a:p>
            <a:pPr defTabSz="457200">
              <a:spcBef>
                <a:spcPts val="1000"/>
              </a:spcBef>
              <a:buClr>
                <a:schemeClr val="accent1"/>
              </a:buClr>
              <a:buSzPct val="80000"/>
            </a:pPr>
            <a:r>
              <a:rPr lang="en-US" sz="2800" dirty="0">
                <a:solidFill>
                  <a:schemeClr val="bg1"/>
                </a:solidFill>
                <a:latin typeface="Comic Sans MS" panose="030F0702030302020204" pitchFamily="66" charset="0"/>
                <a:ea typeface="+mj-ea"/>
                <a:cs typeface="+mj-cs"/>
              </a:rPr>
              <a:t>number facts and skills beginning with numbers up to 10/20/100.</a:t>
            </a:r>
          </a:p>
          <a:p>
            <a:pPr defTabSz="457200">
              <a:spcBef>
                <a:spcPts val="1000"/>
              </a:spcBef>
              <a:buClr>
                <a:schemeClr val="accent1"/>
              </a:buClr>
              <a:buSzPct val="80000"/>
              <a:buFont typeface="Wingdings 3" charset="2"/>
              <a:buChar char=""/>
            </a:pPr>
            <a:r>
              <a:rPr lang="en-US" sz="2800" dirty="0">
                <a:solidFill>
                  <a:schemeClr val="bg1"/>
                </a:solidFill>
                <a:latin typeface="Comic Sans MS" panose="030F0702030302020204" pitchFamily="66" charset="0"/>
                <a:ea typeface="+mj-ea"/>
                <a:cs typeface="+mj-cs"/>
              </a:rPr>
              <a:t>Mastery curriculum</a:t>
            </a:r>
          </a:p>
          <a:p>
            <a:pPr defTabSz="457200">
              <a:spcBef>
                <a:spcPts val="1000"/>
              </a:spcBef>
              <a:buClr>
                <a:schemeClr val="accent1"/>
              </a:buClr>
              <a:buSzPct val="80000"/>
              <a:buFont typeface="Wingdings 3" charset="2"/>
              <a:buChar char=""/>
            </a:pPr>
            <a:r>
              <a:rPr lang="en-US" sz="2800" dirty="0">
                <a:solidFill>
                  <a:schemeClr val="bg1"/>
                </a:solidFill>
                <a:latin typeface="Comic Sans MS" panose="030F0702030302020204" pitchFamily="66" charset="0"/>
                <a:ea typeface="+mj-ea"/>
                <a:cs typeface="+mj-cs"/>
              </a:rPr>
              <a:t>Use of concrete resources and emphasis on</a:t>
            </a:r>
          </a:p>
          <a:p>
            <a:pPr defTabSz="457200">
              <a:spcBef>
                <a:spcPts val="1000"/>
              </a:spcBef>
              <a:buClr>
                <a:schemeClr val="accent1"/>
              </a:buClr>
              <a:buSzPct val="80000"/>
            </a:pPr>
            <a:r>
              <a:rPr lang="en-US" sz="2800" dirty="0">
                <a:solidFill>
                  <a:schemeClr val="bg1"/>
                </a:solidFill>
                <a:latin typeface="Comic Sans MS" panose="030F0702030302020204" pitchFamily="66" charset="0"/>
                <a:ea typeface="+mj-ea"/>
                <a:cs typeface="+mj-cs"/>
              </a:rPr>
              <a:t>talk.</a:t>
            </a:r>
          </a:p>
        </p:txBody>
      </p:sp>
      <p:pic>
        <p:nvPicPr>
          <p:cNvPr id="5" name="Picture 4">
            <a:extLst>
              <a:ext uri="{FF2B5EF4-FFF2-40B4-BE49-F238E27FC236}">
                <a16:creationId xmlns:a16="http://schemas.microsoft.com/office/drawing/2014/main" id="{E200202D-5224-436A-A8DB-90E28605F68B}"/>
              </a:ext>
            </a:extLst>
          </p:cNvPr>
          <p:cNvPicPr>
            <a:picLocks noChangeAspect="1"/>
          </p:cNvPicPr>
          <p:nvPr/>
        </p:nvPicPr>
        <p:blipFill>
          <a:blip r:embed="rId8"/>
          <a:stretch>
            <a:fillRect/>
          </a:stretch>
        </p:blipFill>
        <p:spPr>
          <a:xfrm>
            <a:off x="7999412" y="2516414"/>
            <a:ext cx="3603299" cy="4407706"/>
          </a:xfrm>
          <a:prstGeom prst="rect">
            <a:avLst/>
          </a:prstGeom>
          <a:effectLst/>
        </p:spPr>
      </p:pic>
    </p:spTree>
    <p:extLst>
      <p:ext uri="{BB962C8B-B14F-4D97-AF65-F5344CB8AC3E}">
        <p14:creationId xmlns:p14="http://schemas.microsoft.com/office/powerpoint/2010/main" val="4419350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6" name="Picture 15">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0" name="Rectangle 19">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Freeform 7">
            <a:extLst>
              <a:ext uri="{FF2B5EF4-FFF2-40B4-BE49-F238E27FC236}">
                <a16:creationId xmlns:a16="http://schemas.microsoft.com/office/drawing/2014/main" id="{0A01F2A2-AEDD-47DC-AFB5-B97CEB9A5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vert="horz" lIns="91440" tIns="45720" rIns="91440" bIns="45720" rtlCol="0" anchor="t">
            <a:normAutofit/>
          </a:bodyPr>
          <a:lstStyle/>
          <a:p>
            <a:r>
              <a:rPr lang="en-US" u="sng" dirty="0">
                <a:latin typeface="Comic Sans MS" panose="030F0702030302020204" pitchFamily="66" charset="0"/>
              </a:rPr>
              <a:t>Mathematics</a:t>
            </a:r>
          </a:p>
        </p:txBody>
      </p:sp>
      <p:sp>
        <p:nvSpPr>
          <p:cNvPr id="24" name="Rectangle 23">
            <a:extLst>
              <a:ext uri="{FF2B5EF4-FFF2-40B4-BE49-F238E27FC236}">
                <a16:creationId xmlns:a16="http://schemas.microsoft.com/office/drawing/2014/main" id="{DB5AF5F3-AD0A-4EFA-854A-47C780F26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5">
            <a:extLst>
              <a:ext uri="{FF2B5EF4-FFF2-40B4-BE49-F238E27FC236}">
                <a16:creationId xmlns:a16="http://schemas.microsoft.com/office/drawing/2014/main" id="{1E3D6D6C-E192-4135-B1DB-17C71EEBC9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txBody>
          <a:bodyPr/>
          <a:lstStyle/>
          <a:p>
            <a:endParaRPr lang="en-GB"/>
          </a:p>
        </p:txBody>
      </p:sp>
      <p:pic>
        <p:nvPicPr>
          <p:cNvPr id="6" name="Picture 5">
            <a:extLst>
              <a:ext uri="{FF2B5EF4-FFF2-40B4-BE49-F238E27FC236}">
                <a16:creationId xmlns:a16="http://schemas.microsoft.com/office/drawing/2014/main" id="{A6AE1D56-C6BD-8718-52E9-CBEC42B8AAC8}"/>
              </a:ext>
            </a:extLst>
          </p:cNvPr>
          <p:cNvPicPr>
            <a:picLocks noChangeAspect="1"/>
          </p:cNvPicPr>
          <p:nvPr/>
        </p:nvPicPr>
        <p:blipFill>
          <a:blip r:embed="rId8"/>
          <a:stretch>
            <a:fillRect/>
          </a:stretch>
        </p:blipFill>
        <p:spPr>
          <a:xfrm>
            <a:off x="-721" y="1600200"/>
            <a:ext cx="6429746" cy="3802157"/>
          </a:xfrm>
          <a:prstGeom prst="rect">
            <a:avLst/>
          </a:prstGeom>
        </p:spPr>
      </p:pic>
      <p:pic>
        <p:nvPicPr>
          <p:cNvPr id="8" name="Picture 7">
            <a:extLst>
              <a:ext uri="{FF2B5EF4-FFF2-40B4-BE49-F238E27FC236}">
                <a16:creationId xmlns:a16="http://schemas.microsoft.com/office/drawing/2014/main" id="{10C23F7A-D6AA-0F54-74F1-AFF4C36202BD}"/>
              </a:ext>
            </a:extLst>
          </p:cNvPr>
          <p:cNvPicPr>
            <a:picLocks noChangeAspect="1"/>
          </p:cNvPicPr>
          <p:nvPr/>
        </p:nvPicPr>
        <p:blipFill>
          <a:blip r:embed="rId9"/>
          <a:stretch>
            <a:fillRect/>
          </a:stretch>
        </p:blipFill>
        <p:spPr>
          <a:xfrm>
            <a:off x="6429025" y="2948881"/>
            <a:ext cx="5701301" cy="3424409"/>
          </a:xfrm>
          <a:prstGeom prst="rect">
            <a:avLst/>
          </a:prstGeom>
        </p:spPr>
      </p:pic>
    </p:spTree>
    <p:extLst>
      <p:ext uri="{BB962C8B-B14F-4D97-AF65-F5344CB8AC3E}">
        <p14:creationId xmlns:p14="http://schemas.microsoft.com/office/powerpoint/2010/main" val="25355072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omic Sans MS" panose="030F0702030302020204" pitchFamily="66" charset="0"/>
              </a:rPr>
              <a:t>Homework</a:t>
            </a:r>
          </a:p>
        </p:txBody>
      </p:sp>
      <p:graphicFrame>
        <p:nvGraphicFramePr>
          <p:cNvPr id="3" name="Table 2">
            <a:extLst>
              <a:ext uri="{FF2B5EF4-FFF2-40B4-BE49-F238E27FC236}">
                <a16:creationId xmlns:a16="http://schemas.microsoft.com/office/drawing/2014/main" id="{C77829B6-5981-4BA4-BC60-66D5E6FC1A49}"/>
              </a:ext>
            </a:extLst>
          </p:cNvPr>
          <p:cNvGraphicFramePr>
            <a:graphicFrameLocks noGrp="1"/>
          </p:cNvGraphicFramePr>
          <p:nvPr>
            <p:extLst>
              <p:ext uri="{D42A27DB-BD31-4B8C-83A1-F6EECF244321}">
                <p14:modId xmlns:p14="http://schemas.microsoft.com/office/powerpoint/2010/main" val="2244848405"/>
              </p:ext>
            </p:extLst>
          </p:nvPr>
        </p:nvGraphicFramePr>
        <p:xfrm>
          <a:off x="646111" y="1383301"/>
          <a:ext cx="10021824" cy="3678575"/>
        </p:xfrm>
        <a:graphic>
          <a:graphicData uri="http://schemas.openxmlformats.org/drawingml/2006/table">
            <a:tbl>
              <a:tblPr/>
              <a:tblGrid>
                <a:gridCol w="1677910">
                  <a:extLst>
                    <a:ext uri="{9D8B030D-6E8A-4147-A177-3AD203B41FA5}">
                      <a16:colId xmlns:a16="http://schemas.microsoft.com/office/drawing/2014/main" val="2669611597"/>
                    </a:ext>
                  </a:extLst>
                </a:gridCol>
                <a:gridCol w="3365991">
                  <a:extLst>
                    <a:ext uri="{9D8B030D-6E8A-4147-A177-3AD203B41FA5}">
                      <a16:colId xmlns:a16="http://schemas.microsoft.com/office/drawing/2014/main" val="879270949"/>
                    </a:ext>
                  </a:extLst>
                </a:gridCol>
                <a:gridCol w="2980418">
                  <a:extLst>
                    <a:ext uri="{9D8B030D-6E8A-4147-A177-3AD203B41FA5}">
                      <a16:colId xmlns:a16="http://schemas.microsoft.com/office/drawing/2014/main" val="670275250"/>
                    </a:ext>
                  </a:extLst>
                </a:gridCol>
                <a:gridCol w="1997505">
                  <a:extLst>
                    <a:ext uri="{9D8B030D-6E8A-4147-A177-3AD203B41FA5}">
                      <a16:colId xmlns:a16="http://schemas.microsoft.com/office/drawing/2014/main" val="1390152393"/>
                    </a:ext>
                  </a:extLst>
                </a:gridCol>
              </a:tblGrid>
              <a:tr h="610698">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 </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b="1" kern="1400" dirty="0">
                          <a:ln>
                            <a:noFill/>
                          </a:ln>
                          <a:solidFill>
                            <a:srgbClr val="000000"/>
                          </a:solidFill>
                          <a:effectLst/>
                          <a:latin typeface="Comic Sans MS" panose="030F0702030302020204" pitchFamily="66" charset="0"/>
                        </a:rPr>
                        <a:t>Maths/English/Topic</a:t>
                      </a:r>
                      <a:endParaRPr lang="en-GB" sz="2000" kern="1400" dirty="0">
                        <a:ln>
                          <a:noFill/>
                        </a:ln>
                        <a:solidFill>
                          <a:srgbClr val="000000"/>
                        </a:solidFill>
                        <a:effectLst/>
                        <a:latin typeface="Comic Sans MS" panose="030F0702030302020204" pitchFamily="66" charset="0"/>
                      </a:endParaRP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b="1" kern="1400">
                          <a:ln>
                            <a:noFill/>
                          </a:ln>
                          <a:solidFill>
                            <a:srgbClr val="000000"/>
                          </a:solidFill>
                          <a:effectLst/>
                          <a:latin typeface="Comic Sans MS" panose="030F0702030302020204" pitchFamily="66" charset="0"/>
                        </a:rPr>
                        <a:t>Spelling</a:t>
                      </a:r>
                      <a:endParaRPr lang="en-GB" sz="2000" kern="1400">
                        <a:ln>
                          <a:noFill/>
                        </a:ln>
                        <a:solidFill>
                          <a:srgbClr val="000000"/>
                        </a:solidFill>
                        <a:effectLst/>
                        <a:latin typeface="Comic Sans MS" panose="030F0702030302020204" pitchFamily="66" charset="0"/>
                      </a:endParaRP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b="1" kern="1400">
                          <a:ln>
                            <a:noFill/>
                          </a:ln>
                          <a:solidFill>
                            <a:srgbClr val="000000"/>
                          </a:solidFill>
                          <a:effectLst/>
                          <a:latin typeface="Comic Sans MS" panose="030F0702030302020204" pitchFamily="66" charset="0"/>
                        </a:rPr>
                        <a:t>Reading</a:t>
                      </a:r>
                      <a:endParaRPr lang="en-GB" sz="2000" kern="1400">
                        <a:ln>
                          <a:noFill/>
                        </a:ln>
                        <a:solidFill>
                          <a:srgbClr val="000000"/>
                        </a:solidFill>
                        <a:effectLst/>
                        <a:latin typeface="Comic Sans MS" panose="030F0702030302020204" pitchFamily="66" charset="0"/>
                      </a:endParaRP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28007330"/>
                  </a:ext>
                </a:extLst>
              </a:tr>
              <a:tr h="610698">
                <a:tc>
                  <a:txBody>
                    <a:bodyPr/>
                    <a:lstStyle/>
                    <a:p>
                      <a:pPr marR="0" indent="0" algn="ctr" rtl="0">
                        <a:spcBef>
                          <a:spcPts val="0"/>
                        </a:spcBef>
                        <a:spcAft>
                          <a:spcPts val="0"/>
                        </a:spcAft>
                      </a:pPr>
                      <a:r>
                        <a:rPr lang="en-GB" sz="2000" b="1" kern="1400">
                          <a:ln>
                            <a:noFill/>
                          </a:ln>
                          <a:solidFill>
                            <a:srgbClr val="000000"/>
                          </a:solidFill>
                          <a:effectLst/>
                          <a:latin typeface="Comic Sans MS" panose="030F0702030302020204" pitchFamily="66" charset="0"/>
                        </a:rPr>
                        <a:t>Monday</a:t>
                      </a:r>
                      <a:endParaRPr lang="en-GB" sz="2000" kern="1400">
                        <a:ln>
                          <a:noFill/>
                        </a:ln>
                        <a:solidFill>
                          <a:srgbClr val="000000"/>
                        </a:solidFill>
                        <a:effectLst/>
                        <a:latin typeface="Comic Sans MS" panose="030F0702030302020204" pitchFamily="66" charset="0"/>
                      </a:endParaRP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Homework out.</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Spellings out.</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Reading</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653979434"/>
                  </a:ext>
                </a:extLst>
              </a:tr>
              <a:tr h="610698">
                <a:tc>
                  <a:txBody>
                    <a:bodyPr/>
                    <a:lstStyle/>
                    <a:p>
                      <a:pPr marR="0" indent="0" algn="ctr" rtl="0">
                        <a:spcBef>
                          <a:spcPts val="0"/>
                        </a:spcBef>
                        <a:spcAft>
                          <a:spcPts val="0"/>
                        </a:spcAft>
                      </a:pPr>
                      <a:r>
                        <a:rPr lang="en-GB" sz="2000" b="1" kern="1400">
                          <a:ln>
                            <a:noFill/>
                          </a:ln>
                          <a:solidFill>
                            <a:srgbClr val="000000"/>
                          </a:solidFill>
                          <a:effectLst/>
                          <a:latin typeface="Comic Sans MS" panose="030F0702030302020204" pitchFamily="66" charset="0"/>
                        </a:rPr>
                        <a:t>Tuesday</a:t>
                      </a:r>
                      <a:endParaRPr lang="en-GB" sz="2000" kern="1400">
                        <a:ln>
                          <a:noFill/>
                        </a:ln>
                        <a:solidFill>
                          <a:srgbClr val="000000"/>
                        </a:solidFill>
                        <a:effectLst/>
                        <a:latin typeface="Comic Sans MS" panose="030F0702030302020204" pitchFamily="66" charset="0"/>
                      </a:endParaRP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 </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 </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Reading</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1309915"/>
                  </a:ext>
                </a:extLst>
              </a:tr>
              <a:tr h="625085">
                <a:tc>
                  <a:txBody>
                    <a:bodyPr/>
                    <a:lstStyle/>
                    <a:p>
                      <a:pPr marR="0" indent="0" algn="ctr" rtl="0">
                        <a:spcBef>
                          <a:spcPts val="0"/>
                        </a:spcBef>
                        <a:spcAft>
                          <a:spcPts val="0"/>
                        </a:spcAft>
                      </a:pPr>
                      <a:r>
                        <a:rPr lang="en-GB" sz="2000" b="1" kern="1400">
                          <a:ln>
                            <a:noFill/>
                          </a:ln>
                          <a:solidFill>
                            <a:srgbClr val="000000"/>
                          </a:solidFill>
                          <a:effectLst/>
                          <a:latin typeface="Comic Sans MS" panose="030F0702030302020204" pitchFamily="66" charset="0"/>
                        </a:rPr>
                        <a:t>Wednesday</a:t>
                      </a:r>
                      <a:endParaRPr lang="en-GB" sz="2000" kern="1400">
                        <a:ln>
                          <a:noFill/>
                        </a:ln>
                        <a:solidFill>
                          <a:srgbClr val="000000"/>
                        </a:solidFill>
                        <a:effectLst/>
                        <a:latin typeface="Comic Sans MS" panose="030F0702030302020204" pitchFamily="66" charset="0"/>
                      </a:endParaRP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 </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 </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Reading</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645777661"/>
                  </a:ext>
                </a:extLst>
              </a:tr>
              <a:tr h="610698">
                <a:tc>
                  <a:txBody>
                    <a:bodyPr/>
                    <a:lstStyle/>
                    <a:p>
                      <a:pPr marR="0" indent="0" algn="ctr" rtl="0">
                        <a:spcBef>
                          <a:spcPts val="0"/>
                        </a:spcBef>
                        <a:spcAft>
                          <a:spcPts val="0"/>
                        </a:spcAft>
                      </a:pPr>
                      <a:r>
                        <a:rPr lang="en-GB" sz="2000" b="1" kern="1400">
                          <a:ln>
                            <a:noFill/>
                          </a:ln>
                          <a:solidFill>
                            <a:srgbClr val="000000"/>
                          </a:solidFill>
                          <a:effectLst/>
                          <a:latin typeface="Comic Sans MS" panose="030F0702030302020204" pitchFamily="66" charset="0"/>
                        </a:rPr>
                        <a:t>Thursday</a:t>
                      </a:r>
                      <a:endParaRPr lang="en-GB" sz="2000" kern="1400">
                        <a:ln>
                          <a:noFill/>
                        </a:ln>
                        <a:solidFill>
                          <a:srgbClr val="000000"/>
                        </a:solidFill>
                        <a:effectLst/>
                        <a:latin typeface="Comic Sans MS" panose="030F0702030302020204" pitchFamily="66" charset="0"/>
                      </a:endParaRP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dirty="0">
                          <a:ln>
                            <a:noFill/>
                          </a:ln>
                          <a:solidFill>
                            <a:srgbClr val="000000"/>
                          </a:solidFill>
                          <a:effectLst/>
                          <a:latin typeface="Comic Sans MS" panose="030F0702030302020204" pitchFamily="66" charset="0"/>
                        </a:rPr>
                        <a:t> </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 </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Reading</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33238966"/>
                  </a:ext>
                </a:extLst>
              </a:tr>
              <a:tr h="610698">
                <a:tc>
                  <a:txBody>
                    <a:bodyPr/>
                    <a:lstStyle/>
                    <a:p>
                      <a:pPr marR="0" indent="0" algn="ctr" rtl="0">
                        <a:spcBef>
                          <a:spcPts val="0"/>
                        </a:spcBef>
                        <a:spcAft>
                          <a:spcPts val="0"/>
                        </a:spcAft>
                      </a:pPr>
                      <a:r>
                        <a:rPr lang="en-GB" sz="2000" b="1" kern="1400">
                          <a:ln>
                            <a:noFill/>
                          </a:ln>
                          <a:solidFill>
                            <a:srgbClr val="000000"/>
                          </a:solidFill>
                          <a:effectLst/>
                          <a:latin typeface="Comic Sans MS" panose="030F0702030302020204" pitchFamily="66" charset="0"/>
                        </a:rPr>
                        <a:t>Friday</a:t>
                      </a:r>
                      <a:endParaRPr lang="en-GB" sz="2000" kern="1400">
                        <a:ln>
                          <a:noFill/>
                        </a:ln>
                        <a:solidFill>
                          <a:srgbClr val="000000"/>
                        </a:solidFill>
                        <a:effectLst/>
                        <a:latin typeface="Comic Sans MS" panose="030F0702030302020204" pitchFamily="66" charset="0"/>
                      </a:endParaRP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Homework due in.</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a:ln>
                            <a:noFill/>
                          </a:ln>
                          <a:solidFill>
                            <a:srgbClr val="000000"/>
                          </a:solidFill>
                          <a:effectLst/>
                          <a:latin typeface="Comic Sans MS" panose="030F0702030302020204" pitchFamily="66" charset="0"/>
                        </a:rPr>
                        <a:t>Spelling test</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R="0" indent="0" algn="ctr" rtl="0">
                        <a:spcBef>
                          <a:spcPts val="0"/>
                        </a:spcBef>
                        <a:spcAft>
                          <a:spcPts val="0"/>
                        </a:spcAft>
                      </a:pPr>
                      <a:r>
                        <a:rPr lang="en-GB" sz="2000" kern="1400" dirty="0">
                          <a:ln>
                            <a:noFill/>
                          </a:ln>
                          <a:solidFill>
                            <a:srgbClr val="000000"/>
                          </a:solidFill>
                          <a:effectLst/>
                          <a:latin typeface="Comic Sans MS" panose="030F0702030302020204" pitchFamily="66" charset="0"/>
                        </a:rPr>
                        <a:t>Reading</a:t>
                      </a:r>
                    </a:p>
                  </a:txBody>
                  <a:tcPr marL="36576" marR="36576" marT="36576" marB="3657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986393960"/>
                  </a:ext>
                </a:extLst>
              </a:tr>
            </a:tbl>
          </a:graphicData>
        </a:graphic>
      </p:graphicFrame>
      <p:sp>
        <p:nvSpPr>
          <p:cNvPr id="4" name="Control 1">
            <a:extLst>
              <a:ext uri="{FF2B5EF4-FFF2-40B4-BE49-F238E27FC236}">
                <a16:creationId xmlns:a16="http://schemas.microsoft.com/office/drawing/2014/main" id="{48E84B60-707F-4C50-AE46-BF2355B15634}"/>
              </a:ext>
            </a:extLst>
          </p:cNvPr>
          <p:cNvSpPr>
            <a:spLocks noChangeArrowheads="1" noChangeShapeType="1"/>
          </p:cNvSpPr>
          <p:nvPr/>
        </p:nvSpPr>
        <p:spPr bwMode="auto">
          <a:xfrm>
            <a:off x="4940300" y="9110663"/>
            <a:ext cx="3911600" cy="1266825"/>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7" name="TextBox 6">
            <a:extLst>
              <a:ext uri="{FF2B5EF4-FFF2-40B4-BE49-F238E27FC236}">
                <a16:creationId xmlns:a16="http://schemas.microsoft.com/office/drawing/2014/main" id="{E3F4F639-A779-419F-B356-EC48CC4833C9}"/>
              </a:ext>
            </a:extLst>
          </p:cNvPr>
          <p:cNvSpPr txBox="1"/>
          <p:nvPr/>
        </p:nvSpPr>
        <p:spPr>
          <a:xfrm>
            <a:off x="362712" y="5364881"/>
            <a:ext cx="11466576" cy="1108981"/>
          </a:xfrm>
          <a:prstGeom prst="rect">
            <a:avLst/>
          </a:prstGeom>
        </p:spPr>
        <p:txBody>
          <a:bodyPr vert="horz" lIns="91440" tIns="45720" rIns="91440" bIns="45720" rtlCol="0">
            <a:normAutofit/>
          </a:bodyPr>
          <a:lstStyle/>
          <a:p>
            <a:pPr defTabSz="457200">
              <a:spcBef>
                <a:spcPts val="1000"/>
              </a:spcBef>
              <a:buClr>
                <a:schemeClr val="accent1"/>
              </a:buClr>
              <a:buSzPct val="80000"/>
            </a:pPr>
            <a:r>
              <a:rPr lang="en-US" sz="2400" dirty="0">
                <a:latin typeface="Comic Sans MS" panose="030F0702030302020204" pitchFamily="66" charset="0"/>
                <a:ea typeface="+mj-ea"/>
                <a:cs typeface="+mj-cs"/>
              </a:rPr>
              <a:t>There will be a focus on basic skills, number formation, number bonds and times tables until children are secure in knowing these off by heart.</a:t>
            </a:r>
          </a:p>
        </p:txBody>
      </p:sp>
    </p:spTree>
    <p:extLst>
      <p:ext uri="{BB962C8B-B14F-4D97-AF65-F5344CB8AC3E}">
        <p14:creationId xmlns:p14="http://schemas.microsoft.com/office/powerpoint/2010/main" val="2692903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284" y="274320"/>
            <a:ext cx="9404723" cy="823632"/>
          </a:xfrm>
        </p:spPr>
        <p:txBody>
          <a:bodyPr/>
          <a:lstStyle/>
          <a:p>
            <a:r>
              <a:rPr lang="en-GB" b="1" u="sng" dirty="0">
                <a:latin typeface="Comic Sans MS" panose="030F0702030302020204" pitchFamily="66" charset="0"/>
              </a:rPr>
              <a:t>Spellings</a:t>
            </a:r>
          </a:p>
        </p:txBody>
      </p:sp>
      <p:sp>
        <p:nvSpPr>
          <p:cNvPr id="4" name="Control 1">
            <a:extLst>
              <a:ext uri="{FF2B5EF4-FFF2-40B4-BE49-F238E27FC236}">
                <a16:creationId xmlns:a16="http://schemas.microsoft.com/office/drawing/2014/main" id="{48E84B60-707F-4C50-AE46-BF2355B15634}"/>
              </a:ext>
            </a:extLst>
          </p:cNvPr>
          <p:cNvSpPr>
            <a:spLocks noChangeArrowheads="1" noChangeShapeType="1"/>
          </p:cNvSpPr>
          <p:nvPr/>
        </p:nvSpPr>
        <p:spPr bwMode="auto">
          <a:xfrm>
            <a:off x="4940300" y="9110663"/>
            <a:ext cx="3911600" cy="1266825"/>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0" tIns="0" rIns="0" bIns="0" numCol="1" anchor="t" anchorCtr="0" compatLnSpc="1">
            <a:prstTxWarp prst="textNoShape">
              <a:avLst/>
            </a:prstTxWarp>
          </a:bodyPr>
          <a:lstStyle/>
          <a:p>
            <a:endParaRPr lang="en-GB"/>
          </a:p>
        </p:txBody>
      </p:sp>
      <p:pic>
        <p:nvPicPr>
          <p:cNvPr id="3" name="Picture 2">
            <a:extLst>
              <a:ext uri="{FF2B5EF4-FFF2-40B4-BE49-F238E27FC236}">
                <a16:creationId xmlns:a16="http://schemas.microsoft.com/office/drawing/2014/main" id="{582828AB-14F3-407B-9E70-748B93F82FD1}"/>
              </a:ext>
            </a:extLst>
          </p:cNvPr>
          <p:cNvPicPr>
            <a:picLocks noChangeAspect="1"/>
          </p:cNvPicPr>
          <p:nvPr/>
        </p:nvPicPr>
        <p:blipFill>
          <a:blip r:embed="rId3"/>
          <a:stretch>
            <a:fillRect/>
          </a:stretch>
        </p:blipFill>
        <p:spPr>
          <a:xfrm>
            <a:off x="372236" y="1300163"/>
            <a:ext cx="6295581" cy="4524316"/>
          </a:xfrm>
          <a:prstGeom prst="rect">
            <a:avLst/>
          </a:prstGeom>
        </p:spPr>
      </p:pic>
      <p:sp>
        <p:nvSpPr>
          <p:cNvPr id="7" name="TextBox 6">
            <a:extLst>
              <a:ext uri="{FF2B5EF4-FFF2-40B4-BE49-F238E27FC236}">
                <a16:creationId xmlns:a16="http://schemas.microsoft.com/office/drawing/2014/main" id="{E11916C3-0C4F-4DAC-AA1B-DA6DAFBF3BBD}"/>
              </a:ext>
            </a:extLst>
          </p:cNvPr>
          <p:cNvSpPr txBox="1"/>
          <p:nvPr/>
        </p:nvSpPr>
        <p:spPr>
          <a:xfrm>
            <a:off x="6945472" y="1530499"/>
            <a:ext cx="4874292" cy="4524315"/>
          </a:xfrm>
          <a:prstGeom prst="rect">
            <a:avLst/>
          </a:prstGeom>
          <a:noFill/>
        </p:spPr>
        <p:txBody>
          <a:bodyPr wrap="square" rtlCol="0">
            <a:spAutoFit/>
          </a:bodyPr>
          <a:lstStyle/>
          <a:p>
            <a:r>
              <a:rPr lang="en-GB" sz="2400" dirty="0">
                <a:latin typeface="Comic Sans MS" panose="030F0702030302020204" pitchFamily="66" charset="0"/>
              </a:rPr>
              <a:t>All spelling lists link directly to the sounds taught the previous week in the </a:t>
            </a:r>
            <a:r>
              <a:rPr lang="en-GB" sz="2400" dirty="0" err="1">
                <a:latin typeface="Comic Sans MS" panose="030F0702030302020204" pitchFamily="66" charset="0"/>
              </a:rPr>
              <a:t>RWi</a:t>
            </a:r>
            <a:r>
              <a:rPr lang="en-GB" sz="2400" dirty="0">
                <a:latin typeface="Comic Sans MS" panose="030F0702030302020204" pitchFamily="66" charset="0"/>
              </a:rPr>
              <a:t> sessions. Children will take the words from the lesson to practise at home. Spellings are tested on Fridays. </a:t>
            </a:r>
          </a:p>
          <a:p>
            <a:endParaRPr lang="en-GB" sz="2400" dirty="0">
              <a:latin typeface="Comic Sans MS" panose="030F0702030302020204" pitchFamily="66" charset="0"/>
            </a:endParaRPr>
          </a:p>
          <a:p>
            <a:r>
              <a:rPr lang="en-GB" sz="2400" dirty="0">
                <a:latin typeface="Comic Sans MS" panose="030F0702030302020204" pitchFamily="66" charset="0"/>
              </a:rPr>
              <a:t>Children will also have two common exception words.</a:t>
            </a:r>
          </a:p>
          <a:p>
            <a:endParaRPr lang="en-GB" sz="2400" dirty="0">
              <a:latin typeface="Comic Sans MS" panose="030F0702030302020204" pitchFamily="66" charset="0"/>
            </a:endParaRPr>
          </a:p>
          <a:p>
            <a:r>
              <a:rPr lang="en-GB" sz="2400" dirty="0">
                <a:latin typeface="Comic Sans MS" panose="030F0702030302020204" pitchFamily="66" charset="0"/>
              </a:rPr>
              <a:t>VC links to be used. </a:t>
            </a:r>
          </a:p>
        </p:txBody>
      </p:sp>
    </p:spTree>
    <p:extLst>
      <p:ext uri="{BB962C8B-B14F-4D97-AF65-F5344CB8AC3E}">
        <p14:creationId xmlns:p14="http://schemas.microsoft.com/office/powerpoint/2010/main" val="2078195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0461B-E4CF-ACCA-8DD1-87A5DFB23565}"/>
              </a:ext>
            </a:extLst>
          </p:cNvPr>
          <p:cNvSpPr>
            <a:spLocks noGrp="1"/>
          </p:cNvSpPr>
          <p:nvPr>
            <p:ph type="title"/>
          </p:nvPr>
        </p:nvSpPr>
        <p:spPr>
          <a:xfrm>
            <a:off x="295129" y="129445"/>
            <a:ext cx="9404723" cy="1400530"/>
          </a:xfrm>
        </p:spPr>
        <p:txBody>
          <a:bodyPr/>
          <a:lstStyle/>
          <a:p>
            <a:r>
              <a:rPr lang="en-US" b="1" u="sng" dirty="0">
                <a:latin typeface="Comic Sans MS" panose="030F0702030302020204" pitchFamily="66" charset="0"/>
              </a:rPr>
              <a:t>Basic expectations</a:t>
            </a:r>
            <a:endParaRPr lang="en-GB" b="1" u="sng" dirty="0">
              <a:latin typeface="Comic Sans MS" panose="030F0702030302020204" pitchFamily="66" charset="0"/>
            </a:endParaRPr>
          </a:p>
        </p:txBody>
      </p:sp>
      <p:pic>
        <p:nvPicPr>
          <p:cNvPr id="4" name="Picture 3">
            <a:extLst>
              <a:ext uri="{FF2B5EF4-FFF2-40B4-BE49-F238E27FC236}">
                <a16:creationId xmlns:a16="http://schemas.microsoft.com/office/drawing/2014/main" id="{BB3105AD-2429-9D9C-9174-9EBC9DD82DA5}"/>
              </a:ext>
            </a:extLst>
          </p:cNvPr>
          <p:cNvPicPr>
            <a:picLocks noChangeAspect="1"/>
          </p:cNvPicPr>
          <p:nvPr/>
        </p:nvPicPr>
        <p:blipFill>
          <a:blip r:embed="rId3"/>
          <a:stretch>
            <a:fillRect/>
          </a:stretch>
        </p:blipFill>
        <p:spPr>
          <a:xfrm>
            <a:off x="401380" y="1014766"/>
            <a:ext cx="7902112" cy="5534909"/>
          </a:xfrm>
          <a:prstGeom prst="rect">
            <a:avLst/>
          </a:prstGeom>
        </p:spPr>
      </p:pic>
    </p:spTree>
    <p:extLst>
      <p:ext uri="{BB962C8B-B14F-4D97-AF65-F5344CB8AC3E}">
        <p14:creationId xmlns:p14="http://schemas.microsoft.com/office/powerpoint/2010/main" val="3985386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03849-83EA-394E-534B-837B4888B663}"/>
              </a:ext>
            </a:extLst>
          </p:cNvPr>
          <p:cNvSpPr>
            <a:spLocks noGrp="1"/>
          </p:cNvSpPr>
          <p:nvPr>
            <p:ph type="ctrTitle"/>
          </p:nvPr>
        </p:nvSpPr>
        <p:spPr>
          <a:xfrm>
            <a:off x="201366" y="171994"/>
            <a:ext cx="8825658" cy="1047206"/>
          </a:xfrm>
        </p:spPr>
        <p:txBody>
          <a:bodyPr/>
          <a:lstStyle/>
          <a:p>
            <a:r>
              <a:rPr lang="en-GB" sz="4800" b="1" u="sng" dirty="0">
                <a:latin typeface="Comic Sans MS" panose="030F0702030302020204" pitchFamily="66" charset="0"/>
              </a:rPr>
              <a:t>Attendance</a:t>
            </a:r>
          </a:p>
        </p:txBody>
      </p:sp>
      <p:sp>
        <p:nvSpPr>
          <p:cNvPr id="3" name="Subtitle 2">
            <a:extLst>
              <a:ext uri="{FF2B5EF4-FFF2-40B4-BE49-F238E27FC236}">
                <a16:creationId xmlns:a16="http://schemas.microsoft.com/office/drawing/2014/main" id="{3EC07EB6-C0FE-8C88-F9BE-96A15F6987C4}"/>
              </a:ext>
            </a:extLst>
          </p:cNvPr>
          <p:cNvSpPr>
            <a:spLocks noGrp="1"/>
          </p:cNvSpPr>
          <p:nvPr>
            <p:ph type="subTitle" idx="1"/>
          </p:nvPr>
        </p:nvSpPr>
        <p:spPr>
          <a:xfrm>
            <a:off x="436497" y="1785985"/>
            <a:ext cx="9935412" cy="4444997"/>
          </a:xfrm>
        </p:spPr>
        <p:txBody>
          <a:bodyPr>
            <a:normAutofit/>
          </a:bodyPr>
          <a:lstStyle/>
          <a:p>
            <a:r>
              <a:rPr lang="en-GB" dirty="0">
                <a:solidFill>
                  <a:schemeClr val="tx1"/>
                </a:solidFill>
                <a:effectLst/>
                <a:latin typeface="Comic Sans MS" panose="030F0702030302020204" pitchFamily="66" charset="0"/>
                <a:ea typeface="Times New Roman" panose="02020603050405020304" pitchFamily="18" charset="0"/>
              </a:rPr>
              <a:t>5 minutes late, does it really matter ?</a:t>
            </a:r>
            <a:endParaRPr lang="en-GB" dirty="0">
              <a:solidFill>
                <a:schemeClr val="tx1"/>
              </a:solidFill>
              <a:effectLst/>
              <a:latin typeface="Comic Sans MS" panose="030F0702030302020204" pitchFamily="66" charset="0"/>
              <a:ea typeface="Calibri" panose="020F0502020204030204" pitchFamily="34" charset="0"/>
            </a:endParaRPr>
          </a:p>
          <a:p>
            <a:r>
              <a:rPr lang="en-GB" dirty="0">
                <a:solidFill>
                  <a:schemeClr val="tx1"/>
                </a:solidFill>
                <a:effectLst/>
                <a:latin typeface="Comic Sans MS" panose="030F0702030302020204" pitchFamily="66" charset="0"/>
                <a:ea typeface="Times New Roman" panose="02020603050405020304" pitchFamily="18" charset="0"/>
              </a:rPr>
              <a:t>Lateness = Lost Learning</a:t>
            </a:r>
          </a:p>
          <a:p>
            <a:endParaRPr lang="en-GB" dirty="0">
              <a:solidFill>
                <a:schemeClr val="tx1"/>
              </a:solidFill>
              <a:effectLst/>
              <a:latin typeface="Comic Sans MS" panose="030F0702030302020204" pitchFamily="66" charset="0"/>
              <a:ea typeface="Calibri" panose="020F0502020204030204" pitchFamily="34" charset="0"/>
            </a:endParaRPr>
          </a:p>
          <a:p>
            <a:r>
              <a:rPr lang="en-GB" dirty="0">
                <a:solidFill>
                  <a:schemeClr val="tx1"/>
                </a:solidFill>
                <a:effectLst/>
                <a:latin typeface="Comic Sans MS" panose="030F0702030302020204" pitchFamily="66" charset="0"/>
                <a:ea typeface="Times New Roman" panose="02020603050405020304" pitchFamily="18" charset="0"/>
              </a:rPr>
              <a:t>(Figures below are calculated over a school year)</a:t>
            </a:r>
          </a:p>
          <a:p>
            <a:endParaRPr lang="en-GB" dirty="0">
              <a:solidFill>
                <a:schemeClr val="tx1"/>
              </a:solidFill>
              <a:effectLst/>
              <a:latin typeface="Comic Sans MS" panose="030F0702030302020204" pitchFamily="66"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b="1" dirty="0">
                <a:solidFill>
                  <a:schemeClr val="tx1"/>
                </a:solidFill>
                <a:effectLst/>
                <a:latin typeface="Comic Sans MS" panose="030F0702030302020204" pitchFamily="66" charset="0"/>
                <a:ea typeface="Times New Roman" panose="02020603050405020304" pitchFamily="18" charset="0"/>
              </a:rPr>
              <a:t>5</a:t>
            </a:r>
            <a:r>
              <a:rPr lang="en-GB" dirty="0">
                <a:solidFill>
                  <a:schemeClr val="tx1"/>
                </a:solidFill>
                <a:effectLst/>
                <a:latin typeface="Comic Sans MS" panose="030F0702030302020204" pitchFamily="66" charset="0"/>
                <a:ea typeface="Times New Roman" panose="02020603050405020304" pitchFamily="18" charset="0"/>
              </a:rPr>
              <a:t> Minutes late each day  - </a:t>
            </a:r>
            <a:r>
              <a:rPr lang="en-GB" b="1" dirty="0">
                <a:solidFill>
                  <a:schemeClr val="tx1"/>
                </a:solidFill>
                <a:effectLst/>
                <a:latin typeface="Comic Sans MS" panose="030F0702030302020204" pitchFamily="66" charset="0"/>
                <a:ea typeface="Times New Roman" panose="02020603050405020304" pitchFamily="18" charset="0"/>
              </a:rPr>
              <a:t>3</a:t>
            </a:r>
            <a:r>
              <a:rPr lang="en-GB" dirty="0">
                <a:solidFill>
                  <a:schemeClr val="tx1"/>
                </a:solidFill>
                <a:effectLst/>
                <a:latin typeface="Comic Sans MS" panose="030F0702030302020204" pitchFamily="66" charset="0"/>
                <a:ea typeface="Times New Roman" panose="02020603050405020304" pitchFamily="18" charset="0"/>
              </a:rPr>
              <a:t> days lost</a:t>
            </a:r>
            <a:endParaRPr lang="en-GB" dirty="0">
              <a:solidFill>
                <a:schemeClr val="tx1"/>
              </a:solidFill>
              <a:effectLst/>
              <a:latin typeface="Comic Sans MS" panose="030F0702030302020204" pitchFamily="66"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b="1" dirty="0">
                <a:solidFill>
                  <a:schemeClr val="tx1"/>
                </a:solidFill>
                <a:effectLst/>
                <a:latin typeface="Comic Sans MS" panose="030F0702030302020204" pitchFamily="66" charset="0"/>
                <a:ea typeface="Times New Roman" panose="02020603050405020304" pitchFamily="18" charset="0"/>
              </a:rPr>
              <a:t>10</a:t>
            </a:r>
            <a:r>
              <a:rPr lang="en-GB" dirty="0">
                <a:solidFill>
                  <a:schemeClr val="tx1"/>
                </a:solidFill>
                <a:effectLst/>
                <a:latin typeface="Comic Sans MS" panose="030F0702030302020204" pitchFamily="66" charset="0"/>
                <a:ea typeface="Times New Roman" panose="02020603050405020304" pitchFamily="18" charset="0"/>
              </a:rPr>
              <a:t> Minutes late each day  - </a:t>
            </a:r>
            <a:r>
              <a:rPr lang="en-GB" b="1" dirty="0">
                <a:solidFill>
                  <a:schemeClr val="tx1"/>
                </a:solidFill>
                <a:effectLst/>
                <a:latin typeface="Comic Sans MS" panose="030F0702030302020204" pitchFamily="66" charset="0"/>
                <a:ea typeface="Times New Roman" panose="02020603050405020304" pitchFamily="18" charset="0"/>
              </a:rPr>
              <a:t>6.5</a:t>
            </a:r>
            <a:r>
              <a:rPr lang="en-GB" dirty="0">
                <a:solidFill>
                  <a:schemeClr val="tx1"/>
                </a:solidFill>
                <a:effectLst/>
                <a:latin typeface="Comic Sans MS" panose="030F0702030302020204" pitchFamily="66" charset="0"/>
                <a:ea typeface="Times New Roman" panose="02020603050405020304" pitchFamily="18" charset="0"/>
              </a:rPr>
              <a:t> days lost</a:t>
            </a:r>
            <a:endParaRPr lang="en-GB" dirty="0">
              <a:solidFill>
                <a:schemeClr val="tx1"/>
              </a:solidFill>
              <a:effectLst/>
              <a:latin typeface="Comic Sans MS" panose="030F0702030302020204" pitchFamily="66"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b="1" dirty="0">
                <a:solidFill>
                  <a:schemeClr val="tx1"/>
                </a:solidFill>
                <a:effectLst/>
                <a:latin typeface="Comic Sans MS" panose="030F0702030302020204" pitchFamily="66" charset="0"/>
                <a:ea typeface="Times New Roman" panose="02020603050405020304" pitchFamily="18" charset="0"/>
              </a:rPr>
              <a:t>15</a:t>
            </a:r>
            <a:r>
              <a:rPr lang="en-GB" dirty="0">
                <a:solidFill>
                  <a:schemeClr val="tx1"/>
                </a:solidFill>
                <a:effectLst/>
                <a:latin typeface="Comic Sans MS" panose="030F0702030302020204" pitchFamily="66" charset="0"/>
                <a:ea typeface="Times New Roman" panose="02020603050405020304" pitchFamily="18" charset="0"/>
              </a:rPr>
              <a:t> Minutes late each day  - </a:t>
            </a:r>
            <a:r>
              <a:rPr lang="en-GB" b="1" dirty="0">
                <a:solidFill>
                  <a:schemeClr val="tx1"/>
                </a:solidFill>
                <a:effectLst/>
                <a:latin typeface="Comic Sans MS" panose="030F0702030302020204" pitchFamily="66" charset="0"/>
                <a:ea typeface="Times New Roman" panose="02020603050405020304" pitchFamily="18" charset="0"/>
              </a:rPr>
              <a:t>10</a:t>
            </a:r>
            <a:r>
              <a:rPr lang="en-GB" dirty="0">
                <a:solidFill>
                  <a:schemeClr val="tx1"/>
                </a:solidFill>
                <a:effectLst/>
                <a:latin typeface="Comic Sans MS" panose="030F0702030302020204" pitchFamily="66" charset="0"/>
                <a:ea typeface="Times New Roman" panose="02020603050405020304" pitchFamily="18" charset="0"/>
              </a:rPr>
              <a:t> days lost</a:t>
            </a:r>
            <a:endParaRPr lang="en-GB" dirty="0">
              <a:solidFill>
                <a:schemeClr val="tx1"/>
              </a:solidFill>
              <a:effectLst/>
              <a:latin typeface="Comic Sans MS" panose="030F0702030302020204" pitchFamily="66"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b="1" dirty="0">
                <a:solidFill>
                  <a:schemeClr val="tx1"/>
                </a:solidFill>
                <a:effectLst/>
                <a:latin typeface="Comic Sans MS" panose="030F0702030302020204" pitchFamily="66" charset="0"/>
                <a:ea typeface="Times New Roman" panose="02020603050405020304" pitchFamily="18" charset="0"/>
              </a:rPr>
              <a:t>20 </a:t>
            </a:r>
            <a:r>
              <a:rPr lang="en-GB" dirty="0">
                <a:solidFill>
                  <a:schemeClr val="tx1"/>
                </a:solidFill>
                <a:effectLst/>
                <a:latin typeface="Comic Sans MS" panose="030F0702030302020204" pitchFamily="66" charset="0"/>
                <a:ea typeface="Times New Roman" panose="02020603050405020304" pitchFamily="18" charset="0"/>
              </a:rPr>
              <a:t>Minutes late each day - </a:t>
            </a:r>
            <a:r>
              <a:rPr lang="en-GB" b="1" dirty="0">
                <a:solidFill>
                  <a:schemeClr val="tx1"/>
                </a:solidFill>
                <a:effectLst/>
                <a:latin typeface="Comic Sans MS" panose="030F0702030302020204" pitchFamily="66" charset="0"/>
                <a:ea typeface="Times New Roman" panose="02020603050405020304" pitchFamily="18" charset="0"/>
              </a:rPr>
              <a:t>13</a:t>
            </a:r>
            <a:r>
              <a:rPr lang="en-GB" dirty="0">
                <a:solidFill>
                  <a:schemeClr val="tx1"/>
                </a:solidFill>
                <a:effectLst/>
                <a:latin typeface="Comic Sans MS" panose="030F0702030302020204" pitchFamily="66" charset="0"/>
                <a:ea typeface="Times New Roman" panose="02020603050405020304" pitchFamily="18" charset="0"/>
              </a:rPr>
              <a:t> days lost</a:t>
            </a:r>
            <a:endParaRPr lang="en-GB" dirty="0">
              <a:solidFill>
                <a:schemeClr val="tx1"/>
              </a:solidFill>
              <a:effectLst/>
              <a:latin typeface="Comic Sans MS" panose="030F0702030302020204" pitchFamily="66"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b="1" dirty="0">
                <a:solidFill>
                  <a:schemeClr val="tx1"/>
                </a:solidFill>
                <a:effectLst/>
                <a:latin typeface="Comic Sans MS" panose="030F0702030302020204" pitchFamily="66" charset="0"/>
                <a:ea typeface="Times New Roman" panose="02020603050405020304" pitchFamily="18" charset="0"/>
              </a:rPr>
              <a:t>30</a:t>
            </a:r>
            <a:r>
              <a:rPr lang="en-GB" dirty="0">
                <a:solidFill>
                  <a:schemeClr val="tx1"/>
                </a:solidFill>
                <a:effectLst/>
                <a:latin typeface="Comic Sans MS" panose="030F0702030302020204" pitchFamily="66" charset="0"/>
                <a:ea typeface="Times New Roman" panose="02020603050405020304" pitchFamily="18" charset="0"/>
              </a:rPr>
              <a:t> Minutes late each day - </a:t>
            </a:r>
            <a:r>
              <a:rPr lang="en-GB" b="1" dirty="0">
                <a:solidFill>
                  <a:schemeClr val="tx1"/>
                </a:solidFill>
                <a:effectLst/>
                <a:latin typeface="Comic Sans MS" panose="030F0702030302020204" pitchFamily="66" charset="0"/>
                <a:ea typeface="Times New Roman" panose="02020603050405020304" pitchFamily="18" charset="0"/>
              </a:rPr>
              <a:t>19</a:t>
            </a:r>
            <a:r>
              <a:rPr lang="en-GB" dirty="0">
                <a:solidFill>
                  <a:schemeClr val="tx1"/>
                </a:solidFill>
                <a:effectLst/>
                <a:latin typeface="Comic Sans MS" panose="030F0702030302020204" pitchFamily="66" charset="0"/>
                <a:ea typeface="Times New Roman" panose="02020603050405020304" pitchFamily="18" charset="0"/>
              </a:rPr>
              <a:t> days lost</a:t>
            </a:r>
            <a:endParaRPr lang="en-GB" dirty="0">
              <a:solidFill>
                <a:schemeClr val="tx1"/>
              </a:solidFill>
              <a:effectLst/>
              <a:latin typeface="Comic Sans MS" panose="030F0702030302020204" pitchFamily="66" charset="0"/>
              <a:ea typeface="Calibri" panose="020F0502020204030204" pitchFamily="34"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28181351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54" name="Picture 53">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56" name="Picture 55">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58" name="Oval 57">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60" name="Picture 59">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62" name="Picture 61">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64" name="Rectangle 63">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itle 2"/>
          <p:cNvSpPr>
            <a:spLocks noGrp="1"/>
          </p:cNvSpPr>
          <p:nvPr>
            <p:ph type="title"/>
          </p:nvPr>
        </p:nvSpPr>
        <p:spPr>
          <a:xfrm>
            <a:off x="436946" y="232499"/>
            <a:ext cx="6188190" cy="1622321"/>
          </a:xfrm>
        </p:spPr>
        <p:txBody>
          <a:bodyPr vert="horz" lIns="91440" tIns="45720" rIns="91440" bIns="45720" rtlCol="0" anchor="t">
            <a:normAutofit/>
          </a:bodyPr>
          <a:lstStyle/>
          <a:p>
            <a:r>
              <a:rPr lang="en-US" u="sng" dirty="0">
                <a:latin typeface="Comic Sans MS" panose="030F0702030302020204" pitchFamily="66" charset="0"/>
              </a:rPr>
              <a:t>Entry and Exit from School</a:t>
            </a:r>
          </a:p>
        </p:txBody>
      </p:sp>
      <p:sp>
        <p:nvSpPr>
          <p:cNvPr id="55" name="TextBox 1"/>
          <p:cNvSpPr txBox="1"/>
          <p:nvPr/>
        </p:nvSpPr>
        <p:spPr>
          <a:xfrm>
            <a:off x="92931" y="1907686"/>
            <a:ext cx="6940823" cy="4188314"/>
          </a:xfrm>
          <a:prstGeom prst="rect">
            <a:avLst/>
          </a:prstGeom>
        </p:spPr>
        <p:txBody>
          <a:bodyPr vert="horz" lIns="91440" tIns="45720" rIns="91440" bIns="45720" rtlCol="0">
            <a:noAutofit/>
          </a:bodyPr>
          <a:lstStyle/>
          <a:p>
            <a:pPr marL="571500" indent="-571500" defTabSz="457200">
              <a:spcBef>
                <a:spcPts val="1000"/>
              </a:spcBef>
              <a:buClr>
                <a:schemeClr val="accent1"/>
              </a:buClr>
              <a:buSzPct val="80000"/>
              <a:buFont typeface="Wingdings 3" charset="2"/>
              <a:buChar char=""/>
            </a:pPr>
            <a:r>
              <a:rPr lang="en-US" sz="2400" dirty="0">
                <a:latin typeface="Comic Sans MS" panose="030F0702030302020204" pitchFamily="66" charset="0"/>
                <a:ea typeface="+mj-ea"/>
                <a:cs typeface="+mj-cs"/>
              </a:rPr>
              <a:t>Entry and exit near Year 1/2 outside area (wet weather plan to be discussed)</a:t>
            </a:r>
          </a:p>
          <a:p>
            <a:pPr marL="571500" indent="-571500" defTabSz="457200">
              <a:spcBef>
                <a:spcPts val="1000"/>
              </a:spcBef>
              <a:buClr>
                <a:schemeClr val="accent1"/>
              </a:buClr>
              <a:buSzPct val="80000"/>
              <a:buFont typeface="Wingdings 3" charset="2"/>
              <a:buChar char=""/>
            </a:pPr>
            <a:r>
              <a:rPr lang="en-US" sz="2400" dirty="0">
                <a:latin typeface="Comic Sans MS" panose="030F0702030302020204" pitchFamily="66" charset="0"/>
                <a:ea typeface="+mj-ea"/>
                <a:cs typeface="+mj-cs"/>
              </a:rPr>
              <a:t>School starts at 8:45</a:t>
            </a:r>
          </a:p>
          <a:p>
            <a:pPr marL="571500" indent="-571500" defTabSz="457200">
              <a:spcBef>
                <a:spcPts val="1000"/>
              </a:spcBef>
              <a:buClr>
                <a:schemeClr val="accent1"/>
              </a:buClr>
              <a:buSzPct val="80000"/>
              <a:buFont typeface="Wingdings 3" charset="2"/>
              <a:buChar char=""/>
            </a:pPr>
            <a:r>
              <a:rPr lang="en-US" sz="2400" dirty="0">
                <a:latin typeface="Comic Sans MS" panose="030F0702030302020204" pitchFamily="66" charset="0"/>
                <a:ea typeface="+mj-ea"/>
                <a:cs typeface="+mj-cs"/>
              </a:rPr>
              <a:t>Collection at 3.15</a:t>
            </a:r>
          </a:p>
          <a:p>
            <a:pPr marL="571500" indent="-571500" defTabSz="457200">
              <a:spcBef>
                <a:spcPts val="1000"/>
              </a:spcBef>
              <a:buClr>
                <a:schemeClr val="accent1"/>
              </a:buClr>
              <a:buSzPct val="80000"/>
              <a:buFont typeface="Wingdings 3" charset="2"/>
              <a:buChar char=""/>
            </a:pPr>
            <a:r>
              <a:rPr lang="en-US" sz="2400" dirty="0">
                <a:latin typeface="Comic Sans MS" panose="030F0702030302020204" pitchFamily="66" charset="0"/>
                <a:ea typeface="+mj-ea"/>
                <a:cs typeface="+mj-cs"/>
              </a:rPr>
              <a:t>Miss Hunter on a Thursday afternoon</a:t>
            </a:r>
          </a:p>
          <a:p>
            <a:pPr marL="571500" indent="-571500" defTabSz="457200">
              <a:spcBef>
                <a:spcPts val="1000"/>
              </a:spcBef>
              <a:buClr>
                <a:schemeClr val="accent1"/>
              </a:buClr>
              <a:buSzPct val="80000"/>
              <a:buFont typeface="Wingdings 3" charset="2"/>
              <a:buChar char=""/>
            </a:pPr>
            <a:r>
              <a:rPr lang="en-US" sz="2400" dirty="0" err="1">
                <a:latin typeface="Comic Sans MS" panose="030F0702030302020204" pitchFamily="66" charset="0"/>
                <a:ea typeface="+mj-ea"/>
                <a:cs typeface="+mj-cs"/>
              </a:rPr>
              <a:t>Mr</a:t>
            </a:r>
            <a:r>
              <a:rPr lang="en-US" sz="2400" dirty="0">
                <a:latin typeface="Comic Sans MS" panose="030F0702030302020204" pitchFamily="66" charset="0"/>
                <a:ea typeface="+mj-ea"/>
                <a:cs typeface="+mj-cs"/>
              </a:rPr>
              <a:t> Williams and Miss Hunter on a Friday. </a:t>
            </a:r>
          </a:p>
          <a:p>
            <a:pPr marL="571500" indent="-571500" defTabSz="457200">
              <a:spcBef>
                <a:spcPts val="1000"/>
              </a:spcBef>
              <a:buClr>
                <a:schemeClr val="accent1"/>
              </a:buClr>
              <a:buSzPct val="80000"/>
              <a:buFont typeface="Wingdings 3" charset="2"/>
              <a:buChar char=""/>
            </a:pPr>
            <a:r>
              <a:rPr lang="en-US" sz="2400" dirty="0">
                <a:latin typeface="Comic Sans MS" panose="030F0702030302020204" pitchFamily="66" charset="0"/>
                <a:ea typeface="+mj-ea"/>
                <a:cs typeface="+mj-cs"/>
              </a:rPr>
              <a:t>Safety is paramount – messages after all children have been collected</a:t>
            </a:r>
          </a:p>
          <a:p>
            <a:pPr marL="571500" indent="-571500" defTabSz="457200">
              <a:spcBef>
                <a:spcPts val="1000"/>
              </a:spcBef>
              <a:buClr>
                <a:schemeClr val="accent1"/>
              </a:buClr>
              <a:buSzPct val="80000"/>
              <a:buFont typeface="Wingdings 3" charset="2"/>
              <a:buChar char=""/>
            </a:pPr>
            <a:r>
              <a:rPr lang="en-US" sz="2400" dirty="0">
                <a:latin typeface="Comic Sans MS" panose="030F0702030302020204" pitchFamily="66" charset="0"/>
                <a:ea typeface="+mj-ea"/>
                <a:cs typeface="+mj-cs"/>
              </a:rPr>
              <a:t>Inform of change in the morning or via school office (not Class Dojo)</a:t>
            </a:r>
          </a:p>
        </p:txBody>
      </p:sp>
      <p:sp>
        <p:nvSpPr>
          <p:cNvPr id="66" name="Freeform 31">
            <a:extLst>
              <a:ext uri="{FF2B5EF4-FFF2-40B4-BE49-F238E27FC236}">
                <a16:creationId xmlns:a16="http://schemas.microsoft.com/office/drawing/2014/main" id="{C89FDD9F-84AD-4824-89D2-9E286F5651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68" name="Rectangle 67">
            <a:extLst>
              <a:ext uri="{FF2B5EF4-FFF2-40B4-BE49-F238E27FC236}">
                <a16:creationId xmlns:a16="http://schemas.microsoft.com/office/drawing/2014/main" id="{0AFF99B9-09FA-411A-8B54-D714B2EE9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29871" y="0"/>
            <a:ext cx="4062547"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5">
            <a:extLst>
              <a:ext uri="{FF2B5EF4-FFF2-40B4-BE49-F238E27FC236}">
                <a16:creationId xmlns:a16="http://schemas.microsoft.com/office/drawing/2014/main" id="{7E6CE931-52B0-4AD0-991F-0648E313B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4472531"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txBody>
          <a:bodyPr/>
          <a:lstStyle/>
          <a:p>
            <a:endParaRPr lang="en-GB"/>
          </a:p>
        </p:txBody>
      </p:sp>
      <p:pic>
        <p:nvPicPr>
          <p:cNvPr id="5" name="Picture 4">
            <a:extLst>
              <a:ext uri="{FF2B5EF4-FFF2-40B4-BE49-F238E27FC236}">
                <a16:creationId xmlns:a16="http://schemas.microsoft.com/office/drawing/2014/main" id="{0E400AB1-06A1-4E6B-BB8A-372BBA052FF2}"/>
              </a:ext>
            </a:extLst>
          </p:cNvPr>
          <p:cNvPicPr>
            <a:picLocks noChangeAspect="1"/>
          </p:cNvPicPr>
          <p:nvPr/>
        </p:nvPicPr>
        <p:blipFill>
          <a:blip r:embed="rId8"/>
          <a:stretch>
            <a:fillRect/>
          </a:stretch>
        </p:blipFill>
        <p:spPr>
          <a:xfrm>
            <a:off x="8077405" y="2040634"/>
            <a:ext cx="3466476" cy="2819400"/>
          </a:xfrm>
          <a:prstGeom prst="rect">
            <a:avLst/>
          </a:prstGeom>
          <a:effectLst/>
        </p:spPr>
      </p:pic>
      <p:sp>
        <p:nvSpPr>
          <p:cNvPr id="72" name="Rectangle 71">
            <a:extLst>
              <a:ext uri="{FF2B5EF4-FFF2-40B4-BE49-F238E27FC236}">
                <a16:creationId xmlns:a16="http://schemas.microsoft.com/office/drawing/2014/main" id="{D138FED9-7840-470D-BB14-BF4696ADA7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3967439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303" y="431666"/>
            <a:ext cx="7303809" cy="1116065"/>
          </a:xfrm>
        </p:spPr>
        <p:txBody>
          <a:bodyPr/>
          <a:lstStyle/>
          <a:p>
            <a:r>
              <a:rPr lang="en-GB" b="1" u="sng" dirty="0">
                <a:latin typeface="Comic Sans MS" panose="030F0702030302020204" pitchFamily="66" charset="0"/>
              </a:rPr>
              <a:t>Expectations</a:t>
            </a:r>
          </a:p>
        </p:txBody>
      </p:sp>
      <p:sp>
        <p:nvSpPr>
          <p:cNvPr id="4" name="Oval 3">
            <a:extLst>
              <a:ext uri="{FF2B5EF4-FFF2-40B4-BE49-F238E27FC236}">
                <a16:creationId xmlns:a16="http://schemas.microsoft.com/office/drawing/2014/main" id="{DF552A4B-8CF6-4038-9EC3-0C8F86DF40C2}"/>
              </a:ext>
            </a:extLst>
          </p:cNvPr>
          <p:cNvSpPr/>
          <p:nvPr/>
        </p:nvSpPr>
        <p:spPr>
          <a:xfrm>
            <a:off x="366883" y="1840021"/>
            <a:ext cx="5432337" cy="221284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bg1"/>
                </a:solidFill>
                <a:latin typeface="Comic Sans MS" panose="030F0702030302020204" pitchFamily="66" charset="0"/>
              </a:rPr>
              <a:t>School Values:</a:t>
            </a:r>
          </a:p>
          <a:p>
            <a:pPr algn="ctr"/>
            <a:r>
              <a:rPr lang="en-GB" sz="3200" dirty="0">
                <a:solidFill>
                  <a:schemeClr val="bg1"/>
                </a:solidFill>
                <a:latin typeface="Comic Sans MS" panose="030F0702030302020204" pitchFamily="66" charset="0"/>
              </a:rPr>
              <a:t>Resilient</a:t>
            </a:r>
          </a:p>
          <a:p>
            <a:pPr algn="ctr"/>
            <a:r>
              <a:rPr lang="en-GB" sz="3200" dirty="0">
                <a:solidFill>
                  <a:schemeClr val="bg1"/>
                </a:solidFill>
                <a:latin typeface="Comic Sans MS" panose="030F0702030302020204" pitchFamily="66" charset="0"/>
              </a:rPr>
              <a:t>Proud</a:t>
            </a:r>
          </a:p>
          <a:p>
            <a:pPr algn="ctr"/>
            <a:r>
              <a:rPr lang="en-GB" sz="3200" dirty="0">
                <a:solidFill>
                  <a:schemeClr val="bg1"/>
                </a:solidFill>
                <a:latin typeface="Comic Sans MS" panose="030F0702030302020204" pitchFamily="66" charset="0"/>
              </a:rPr>
              <a:t>Respectful</a:t>
            </a:r>
          </a:p>
        </p:txBody>
      </p:sp>
      <p:sp>
        <p:nvSpPr>
          <p:cNvPr id="6" name="Oval 5">
            <a:extLst>
              <a:ext uri="{FF2B5EF4-FFF2-40B4-BE49-F238E27FC236}">
                <a16:creationId xmlns:a16="http://schemas.microsoft.com/office/drawing/2014/main" id="{13C732E6-2E27-4B4F-98C8-A6DCA6E2A9A3}"/>
              </a:ext>
            </a:extLst>
          </p:cNvPr>
          <p:cNvSpPr/>
          <p:nvPr/>
        </p:nvSpPr>
        <p:spPr>
          <a:xfrm>
            <a:off x="5037943" y="3971988"/>
            <a:ext cx="5432337" cy="221284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bg1"/>
                </a:solidFill>
                <a:latin typeface="Comic Sans MS" panose="030F0702030302020204" pitchFamily="66" charset="0"/>
              </a:rPr>
              <a:t>Toilet/drink access during the day…</a:t>
            </a:r>
          </a:p>
        </p:txBody>
      </p:sp>
      <p:sp>
        <p:nvSpPr>
          <p:cNvPr id="7" name="Oval 6">
            <a:extLst>
              <a:ext uri="{FF2B5EF4-FFF2-40B4-BE49-F238E27FC236}">
                <a16:creationId xmlns:a16="http://schemas.microsoft.com/office/drawing/2014/main" id="{6F59B618-2E6E-4D8C-BC5A-51B9D8E9652B}"/>
              </a:ext>
            </a:extLst>
          </p:cNvPr>
          <p:cNvSpPr/>
          <p:nvPr/>
        </p:nvSpPr>
        <p:spPr>
          <a:xfrm>
            <a:off x="6248400" y="1368552"/>
            <a:ext cx="5432337" cy="221284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bg1"/>
                </a:solidFill>
                <a:latin typeface="Comic Sans MS" panose="030F0702030302020204" pitchFamily="66" charset="0"/>
              </a:rPr>
              <a:t>Big focus on developing independence. </a:t>
            </a:r>
          </a:p>
        </p:txBody>
      </p:sp>
    </p:spTree>
    <p:extLst>
      <p:ext uri="{BB962C8B-B14F-4D97-AF65-F5344CB8AC3E}">
        <p14:creationId xmlns:p14="http://schemas.microsoft.com/office/powerpoint/2010/main" val="39331808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745" y="340226"/>
            <a:ext cx="7303809" cy="1116065"/>
          </a:xfrm>
        </p:spPr>
        <p:txBody>
          <a:bodyPr/>
          <a:lstStyle/>
          <a:p>
            <a:r>
              <a:rPr lang="en-GB" b="1" u="sng" dirty="0">
                <a:latin typeface="Comic Sans MS" panose="030F0702030302020204" pitchFamily="66" charset="0"/>
              </a:rPr>
              <a:t>Expectations</a:t>
            </a:r>
          </a:p>
        </p:txBody>
      </p:sp>
      <p:sp>
        <p:nvSpPr>
          <p:cNvPr id="5" name="TextBox 4">
            <a:extLst>
              <a:ext uri="{FF2B5EF4-FFF2-40B4-BE49-F238E27FC236}">
                <a16:creationId xmlns:a16="http://schemas.microsoft.com/office/drawing/2014/main" id="{634EC4B3-9A0F-DC18-8E97-EE4687483EAF}"/>
              </a:ext>
            </a:extLst>
          </p:cNvPr>
          <p:cNvSpPr txBox="1"/>
          <p:nvPr/>
        </p:nvSpPr>
        <p:spPr>
          <a:xfrm>
            <a:off x="290648" y="1327779"/>
            <a:ext cx="7463463" cy="3046988"/>
          </a:xfrm>
          <a:prstGeom prst="rect">
            <a:avLst/>
          </a:prstGeom>
          <a:noFill/>
        </p:spPr>
        <p:txBody>
          <a:bodyPr wrap="square">
            <a:spAutoFit/>
          </a:bodyPr>
          <a:lstStyle/>
          <a:p>
            <a:r>
              <a:rPr lang="en-GB" sz="2400" dirty="0">
                <a:latin typeface="Comic Sans MS" panose="030F0702030302020204" pitchFamily="66" charset="0"/>
              </a:rPr>
              <a:t>High expectations in all that the children do, including any work completed at home.</a:t>
            </a:r>
          </a:p>
          <a:p>
            <a:r>
              <a:rPr lang="en-GB" sz="2400" dirty="0">
                <a:latin typeface="Comic Sans MS" panose="030F0702030302020204" pitchFamily="66" charset="0"/>
              </a:rPr>
              <a:t>There is a real focus on positive and desirable behaviour</a:t>
            </a:r>
          </a:p>
          <a:p>
            <a:pPr marL="800100" lvl="1" indent="-342900">
              <a:buFont typeface="Arial" panose="020B0604020202020204" pitchFamily="34" charset="0"/>
              <a:buChar char="•"/>
            </a:pPr>
            <a:r>
              <a:rPr lang="en-GB" sz="2400" dirty="0">
                <a:latin typeface="Comic Sans MS" panose="030F0702030302020204" pitchFamily="66" charset="0"/>
              </a:rPr>
              <a:t>Class Dojo communication</a:t>
            </a:r>
          </a:p>
          <a:p>
            <a:pPr marL="800100" lvl="1" indent="-342900">
              <a:buFont typeface="Arial" panose="020B0604020202020204" pitchFamily="34" charset="0"/>
              <a:buChar char="•"/>
            </a:pPr>
            <a:r>
              <a:rPr lang="en-GB" sz="2400" dirty="0">
                <a:latin typeface="Comic Sans MS" panose="030F0702030302020204" pitchFamily="66" charset="0"/>
              </a:rPr>
              <a:t>Praise </a:t>
            </a:r>
          </a:p>
          <a:p>
            <a:pPr marL="800100" lvl="1" indent="-342900">
              <a:buFont typeface="Arial" panose="020B0604020202020204" pitchFamily="34" charset="0"/>
              <a:buChar char="•"/>
            </a:pPr>
            <a:r>
              <a:rPr lang="en-GB" sz="2400" dirty="0">
                <a:latin typeface="Comic Sans MS" panose="030F0702030302020204" pitchFamily="66" charset="0"/>
              </a:rPr>
              <a:t>Learner of the Week</a:t>
            </a:r>
          </a:p>
          <a:p>
            <a:pPr marL="800100" lvl="1" indent="-342900">
              <a:buFont typeface="Arial" panose="020B0604020202020204" pitchFamily="34" charset="0"/>
              <a:buChar char="•"/>
            </a:pPr>
            <a:r>
              <a:rPr lang="en-GB" sz="2400" dirty="0">
                <a:latin typeface="Comic Sans MS" panose="030F0702030302020204" pitchFamily="66" charset="0"/>
              </a:rPr>
              <a:t>Interventions and support</a:t>
            </a:r>
          </a:p>
        </p:txBody>
      </p:sp>
      <p:pic>
        <p:nvPicPr>
          <p:cNvPr id="8" name="Picture 7">
            <a:extLst>
              <a:ext uri="{FF2B5EF4-FFF2-40B4-BE49-F238E27FC236}">
                <a16:creationId xmlns:a16="http://schemas.microsoft.com/office/drawing/2014/main" id="{CFEB968A-C27D-557B-818D-A8F7C7ABC6F9}"/>
              </a:ext>
            </a:extLst>
          </p:cNvPr>
          <p:cNvPicPr>
            <a:picLocks noChangeAspect="1"/>
          </p:cNvPicPr>
          <p:nvPr/>
        </p:nvPicPr>
        <p:blipFill>
          <a:blip r:embed="rId3"/>
          <a:stretch>
            <a:fillRect/>
          </a:stretch>
        </p:blipFill>
        <p:spPr>
          <a:xfrm>
            <a:off x="8177350" y="1956637"/>
            <a:ext cx="3213716" cy="4255705"/>
          </a:xfrm>
          <a:prstGeom prst="rect">
            <a:avLst/>
          </a:prstGeom>
        </p:spPr>
      </p:pic>
      <p:pic>
        <p:nvPicPr>
          <p:cNvPr id="9" name="Picture 8">
            <a:extLst>
              <a:ext uri="{FF2B5EF4-FFF2-40B4-BE49-F238E27FC236}">
                <a16:creationId xmlns:a16="http://schemas.microsoft.com/office/drawing/2014/main" id="{E8BC0501-F700-2FE5-198A-6BF716EDFB7C}"/>
              </a:ext>
            </a:extLst>
          </p:cNvPr>
          <p:cNvPicPr>
            <a:picLocks noChangeAspect="1"/>
          </p:cNvPicPr>
          <p:nvPr/>
        </p:nvPicPr>
        <p:blipFill>
          <a:blip r:embed="rId4"/>
          <a:stretch>
            <a:fillRect/>
          </a:stretch>
        </p:blipFill>
        <p:spPr>
          <a:xfrm>
            <a:off x="2432025" y="4661369"/>
            <a:ext cx="3165251" cy="1550973"/>
          </a:xfrm>
          <a:prstGeom prst="rect">
            <a:avLst/>
          </a:prstGeom>
        </p:spPr>
      </p:pic>
    </p:spTree>
    <p:extLst>
      <p:ext uri="{BB962C8B-B14F-4D97-AF65-F5344CB8AC3E}">
        <p14:creationId xmlns:p14="http://schemas.microsoft.com/office/powerpoint/2010/main" val="19703416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omic Sans MS" panose="030F0702030302020204" pitchFamily="66" charset="0"/>
              </a:rPr>
              <a:t>Extra Information</a:t>
            </a:r>
          </a:p>
        </p:txBody>
      </p:sp>
      <p:sp>
        <p:nvSpPr>
          <p:cNvPr id="3" name="TextBox 2"/>
          <p:cNvSpPr txBox="1"/>
          <p:nvPr/>
        </p:nvSpPr>
        <p:spPr>
          <a:xfrm>
            <a:off x="420333" y="1682226"/>
            <a:ext cx="11125556" cy="5078313"/>
          </a:xfrm>
          <a:prstGeom prst="rect">
            <a:avLst/>
          </a:prstGeom>
          <a:noFill/>
        </p:spPr>
        <p:txBody>
          <a:bodyPr wrap="square" rtlCol="0" anchor="t">
            <a:spAutoFit/>
          </a:bodyPr>
          <a:lstStyle/>
          <a:p>
            <a:pPr marL="571500" indent="-571500">
              <a:buFont typeface="Arial" panose="020B0604020202020204" pitchFamily="34" charset="0"/>
              <a:buChar char="•"/>
            </a:pPr>
            <a:r>
              <a:rPr lang="en-GB" sz="3600" dirty="0">
                <a:latin typeface="Comic Sans MS" panose="030F0702030302020204" pitchFamily="66" charset="0"/>
              </a:rPr>
              <a:t>Water bottles to be in school each day and clearly labelled</a:t>
            </a:r>
          </a:p>
          <a:p>
            <a:pPr marL="571500" indent="-571500">
              <a:buFont typeface="Arial" panose="020B0604020202020204" pitchFamily="34" charset="0"/>
              <a:buChar char="•"/>
            </a:pPr>
            <a:r>
              <a:rPr lang="en-GB" sz="3600" dirty="0">
                <a:latin typeface="Comic Sans MS" panose="030F0702030302020204" pitchFamily="66" charset="0"/>
              </a:rPr>
              <a:t>KS1 children provided with fruit snack each day (children can bring own fruit in bookbag)</a:t>
            </a:r>
          </a:p>
          <a:p>
            <a:pPr marL="571500" indent="-571500">
              <a:buFont typeface="Arial" panose="020B0604020202020204" pitchFamily="34" charset="0"/>
              <a:buChar char="•"/>
            </a:pPr>
            <a:r>
              <a:rPr lang="en-GB" sz="3600" dirty="0">
                <a:latin typeface="Comic Sans MS" panose="030F0702030302020204" pitchFamily="66" charset="0"/>
              </a:rPr>
              <a:t>Dinners to be ordered at home (see the office if any problems)</a:t>
            </a:r>
          </a:p>
          <a:p>
            <a:pPr marL="571500" indent="-571500">
              <a:buFont typeface="Arial" panose="020B0604020202020204" pitchFamily="34" charset="0"/>
              <a:buChar char="•"/>
            </a:pPr>
            <a:r>
              <a:rPr lang="en-GB" sz="3600" dirty="0">
                <a:latin typeface="Comic Sans MS" panose="030F0702030302020204" pitchFamily="66" charset="0"/>
              </a:rPr>
              <a:t>Names in all uniform and coats</a:t>
            </a:r>
          </a:p>
          <a:p>
            <a:pPr marL="571500" indent="-571500">
              <a:buFont typeface="Arial" panose="020B0604020202020204" pitchFamily="34" charset="0"/>
              <a:buChar char="•"/>
            </a:pPr>
            <a:r>
              <a:rPr lang="en-GB" sz="3600" dirty="0">
                <a:latin typeface="Comic Sans MS" panose="030F0702030302020204" pitchFamily="66" charset="0"/>
              </a:rPr>
              <a:t>PE kits to be worn on Tuesday and Thursdays.</a:t>
            </a:r>
          </a:p>
          <a:p>
            <a:endParaRPr lang="en-GB" sz="3600" dirty="0">
              <a:latin typeface="Comic Sans MS" panose="030F0702030302020204" pitchFamily="66" charset="0"/>
            </a:endParaRPr>
          </a:p>
        </p:txBody>
      </p:sp>
    </p:spTree>
    <p:extLst>
      <p:ext uri="{BB962C8B-B14F-4D97-AF65-F5344CB8AC3E}">
        <p14:creationId xmlns:p14="http://schemas.microsoft.com/office/powerpoint/2010/main" val="9389585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omic Sans MS" panose="030F0702030302020204" pitchFamily="66" charset="0"/>
              </a:rPr>
              <a:t>Questions and Queries</a:t>
            </a:r>
          </a:p>
        </p:txBody>
      </p:sp>
      <p:sp>
        <p:nvSpPr>
          <p:cNvPr id="5" name="Title 1">
            <a:extLst>
              <a:ext uri="{FF2B5EF4-FFF2-40B4-BE49-F238E27FC236}">
                <a16:creationId xmlns:a16="http://schemas.microsoft.com/office/drawing/2014/main" id="{93A10FFD-E267-4D5B-BB9B-45F322471BB1}"/>
              </a:ext>
            </a:extLst>
          </p:cNvPr>
          <p:cNvSpPr txBox="1">
            <a:spLocks/>
          </p:cNvSpPr>
          <p:nvPr/>
        </p:nvSpPr>
        <p:spPr>
          <a:xfrm>
            <a:off x="416808" y="4538618"/>
            <a:ext cx="9863328"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dirty="0">
                <a:latin typeface="Comic Sans MS" panose="030F0702030302020204" pitchFamily="66" charset="0"/>
              </a:rPr>
              <a:t>Any questions.</a:t>
            </a:r>
          </a:p>
          <a:p>
            <a:r>
              <a:rPr lang="en-US" sz="3600" dirty="0">
                <a:latin typeface="Comic Sans MS" panose="030F0702030302020204" pitchFamily="66" charset="0"/>
              </a:rPr>
              <a:t>Also feel free to send a message </a:t>
            </a:r>
            <a:r>
              <a:rPr lang="en-US" sz="3600">
                <a:latin typeface="Comic Sans MS" panose="030F0702030302020204" pitchFamily="66" charset="0"/>
              </a:rPr>
              <a:t>directly via </a:t>
            </a:r>
            <a:r>
              <a:rPr lang="en-US" sz="3600" dirty="0">
                <a:latin typeface="Comic Sans MS" panose="030F0702030302020204" pitchFamily="66" charset="0"/>
              </a:rPr>
              <a:t>Class Dojo.</a:t>
            </a:r>
            <a:endParaRPr lang="en-GB" sz="3600" dirty="0">
              <a:latin typeface="Comic Sans MS" panose="030F0702030302020204" pitchFamily="66" charset="0"/>
            </a:endParaRPr>
          </a:p>
        </p:txBody>
      </p:sp>
      <p:pic>
        <p:nvPicPr>
          <p:cNvPr id="3" name="Picture 2">
            <a:extLst>
              <a:ext uri="{FF2B5EF4-FFF2-40B4-BE49-F238E27FC236}">
                <a16:creationId xmlns:a16="http://schemas.microsoft.com/office/drawing/2014/main" id="{55BECD20-231C-4A13-B016-1D0F655C792C}"/>
              </a:ext>
            </a:extLst>
          </p:cNvPr>
          <p:cNvPicPr>
            <a:picLocks noChangeAspect="1"/>
          </p:cNvPicPr>
          <p:nvPr/>
        </p:nvPicPr>
        <p:blipFill>
          <a:blip r:embed="rId3"/>
          <a:stretch>
            <a:fillRect/>
          </a:stretch>
        </p:blipFill>
        <p:spPr>
          <a:xfrm>
            <a:off x="646111" y="1509689"/>
            <a:ext cx="5534025" cy="2962275"/>
          </a:xfrm>
          <a:prstGeom prst="rect">
            <a:avLst/>
          </a:prstGeom>
        </p:spPr>
      </p:pic>
      <p:sp>
        <p:nvSpPr>
          <p:cNvPr id="4" name="Oval 3">
            <a:extLst>
              <a:ext uri="{FF2B5EF4-FFF2-40B4-BE49-F238E27FC236}">
                <a16:creationId xmlns:a16="http://schemas.microsoft.com/office/drawing/2014/main" id="{6E7829E0-C796-3120-C0E3-99B5F2190852}"/>
              </a:ext>
            </a:extLst>
          </p:cNvPr>
          <p:cNvSpPr/>
          <p:nvPr/>
        </p:nvSpPr>
        <p:spPr>
          <a:xfrm>
            <a:off x="6991927" y="1576343"/>
            <a:ext cx="4313382" cy="296227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rPr>
              <a:t>Parent declaration – please complete and return.</a:t>
            </a:r>
            <a:endParaRPr lang="en-GB" sz="2800" dirty="0">
              <a:solidFill>
                <a:schemeClr val="bg1"/>
              </a:solidFill>
            </a:endParaRPr>
          </a:p>
        </p:txBody>
      </p:sp>
    </p:spTree>
    <p:extLst>
      <p:ext uri="{BB962C8B-B14F-4D97-AF65-F5344CB8AC3E}">
        <p14:creationId xmlns:p14="http://schemas.microsoft.com/office/powerpoint/2010/main" val="538014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258a196-9ea9-407a-b6bc-db23bf0c5c5a">
      <Terms xmlns="http://schemas.microsoft.com/office/infopath/2007/PartnerControls"/>
    </lcf76f155ced4ddcb4097134ff3c332f>
    <TaxCatchAll xmlns="5977a38d-f17b-4fe1-8dd1-477f1419ed4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364613E34CB0B4786AA588E0BD53CBB" ma:contentTypeVersion="20" ma:contentTypeDescription="Create a new document." ma:contentTypeScope="" ma:versionID="961ac0142388b70059a1607aac5615ab">
  <xsd:schema xmlns:xsd="http://www.w3.org/2001/XMLSchema" xmlns:xs="http://www.w3.org/2001/XMLSchema" xmlns:p="http://schemas.microsoft.com/office/2006/metadata/properties" xmlns:ns2="5977a38d-f17b-4fe1-8dd1-477f1419ed4b" xmlns:ns3="3258a196-9ea9-407a-b6bc-db23bf0c5c5a" targetNamespace="http://schemas.microsoft.com/office/2006/metadata/properties" ma:root="true" ma:fieldsID="38fe9556e073a9f6070653da6ebe750f" ns2:_="" ns3:_="">
    <xsd:import namespace="5977a38d-f17b-4fe1-8dd1-477f1419ed4b"/>
    <xsd:import namespace="3258a196-9ea9-407a-b6bc-db23bf0c5c5a"/>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2:TaxCatchAll" minOccurs="0"/>
                <xsd:element ref="ns3: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77a38d-f17b-4fe1-8dd1-477f1419ed4b"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545636d-06d9-4733-b5e2-796fde93c059}" ma:internalName="TaxCatchAll" ma:showField="CatchAllData" ma:web="5977a38d-f17b-4fe1-8dd1-477f1419ed4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258a196-9ea9-407a-b6bc-db23bf0c5c5a"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e1d65e5e-4263-40ef-a28f-8e3b24c503e3"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08E6547-1DBA-41EC-B2DC-56AC83F463A6}">
  <ds:schemaRefs>
    <ds:schemaRef ds:uri="5977a38d-f17b-4fe1-8dd1-477f1419ed4b"/>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http://schemas.microsoft.com/office/2006/documentManagement/types"/>
    <ds:schemaRef ds:uri="3258a196-9ea9-407a-b6bc-db23bf0c5c5a"/>
    <ds:schemaRef ds:uri="http://purl.org/dc/dcmitype/"/>
    <ds:schemaRef ds:uri="http://purl.org/dc/terms/"/>
  </ds:schemaRefs>
</ds:datastoreItem>
</file>

<file path=customXml/itemProps2.xml><?xml version="1.0" encoding="utf-8"?>
<ds:datastoreItem xmlns:ds="http://schemas.openxmlformats.org/officeDocument/2006/customXml" ds:itemID="{893EA914-5FE7-418E-978A-E1E9DD1BBB03}">
  <ds:schemaRefs>
    <ds:schemaRef ds:uri="http://schemas.microsoft.com/sharepoint/v3/contenttype/forms"/>
  </ds:schemaRefs>
</ds:datastoreItem>
</file>

<file path=customXml/itemProps3.xml><?xml version="1.0" encoding="utf-8"?>
<ds:datastoreItem xmlns:ds="http://schemas.openxmlformats.org/officeDocument/2006/customXml" ds:itemID="{56EB3DC0-C9C9-496B-A920-D93351A8DE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77a38d-f17b-4fe1-8dd1-477f1419ed4b"/>
    <ds:schemaRef ds:uri="3258a196-9ea9-407a-b6bc-db23bf0c5c5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774</Words>
  <Application>Microsoft Office PowerPoint</Application>
  <PresentationFormat>Widescreen</PresentationFormat>
  <Paragraphs>135</Paragraphs>
  <Slides>22</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Century Gothic</vt:lpstr>
      <vt:lpstr>Comic Sans MS</vt:lpstr>
      <vt:lpstr>Symbol</vt:lpstr>
      <vt:lpstr>Wingdings 3</vt:lpstr>
      <vt:lpstr>Ion</vt:lpstr>
      <vt:lpstr>       Welcome to Year 1/2</vt:lpstr>
      <vt:lpstr>PowerPoint Presentation</vt:lpstr>
      <vt:lpstr>PowerPoint Presentation</vt:lpstr>
      <vt:lpstr>Example timetable</vt:lpstr>
      <vt:lpstr>PowerPoint Presentation</vt:lpstr>
      <vt:lpstr>Reading Books – Book Bag Books</vt:lpstr>
      <vt:lpstr>Reading Books – Extra book</vt:lpstr>
      <vt:lpstr>Reading groups and colours</vt:lpstr>
      <vt:lpstr>Reading</vt:lpstr>
      <vt:lpstr>Library books</vt:lpstr>
      <vt:lpstr>English and Handwriting</vt:lpstr>
      <vt:lpstr>Mathematics (Y1 and Y2 separate)</vt:lpstr>
      <vt:lpstr>Mathematics</vt:lpstr>
      <vt:lpstr>Homework</vt:lpstr>
      <vt:lpstr>Spellings</vt:lpstr>
      <vt:lpstr>Basic expectations</vt:lpstr>
      <vt:lpstr>Attendance</vt:lpstr>
      <vt:lpstr>Entry and Exit from School</vt:lpstr>
      <vt:lpstr>Expectations</vt:lpstr>
      <vt:lpstr>Expectations</vt:lpstr>
      <vt:lpstr>Extra Information</vt:lpstr>
      <vt:lpstr>Questions and Queries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E. Brokenshire</dc:creator>
  <cp:lastModifiedBy>AFA - Emma Brokenshire</cp:lastModifiedBy>
  <cp:revision>8</cp:revision>
  <cp:lastPrinted>2026-09-16T12:03:28Z</cp:lastPrinted>
  <dcterms:created xsi:type="dcterms:W3CDTF">2024-09-09T11:43:59Z</dcterms:created>
  <dcterms:modified xsi:type="dcterms:W3CDTF">2026-09-16T12:08:34Z</dcterms:modified>
</cp:coreProperties>
</file>